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708" r:id="rId3"/>
    <p:sldMasterId id="2147483726" r:id="rId4"/>
  </p:sldMasterIdLst>
  <p:notesMasterIdLst>
    <p:notesMasterId r:id="rId24"/>
  </p:notesMasterIdLst>
  <p:sldIdLst>
    <p:sldId id="296" r:id="rId5"/>
    <p:sldId id="359" r:id="rId6"/>
    <p:sldId id="257" r:id="rId7"/>
    <p:sldId id="290" r:id="rId8"/>
    <p:sldId id="289" r:id="rId9"/>
    <p:sldId id="291" r:id="rId10"/>
    <p:sldId id="258" r:id="rId11"/>
    <p:sldId id="360" r:id="rId12"/>
    <p:sldId id="361" r:id="rId13"/>
    <p:sldId id="294" r:id="rId14"/>
    <p:sldId id="356" r:id="rId15"/>
    <p:sldId id="350" r:id="rId16"/>
    <p:sldId id="351" r:id="rId17"/>
    <p:sldId id="278" r:id="rId18"/>
    <p:sldId id="279" r:id="rId19"/>
    <p:sldId id="303" r:id="rId20"/>
    <p:sldId id="295" r:id="rId21"/>
    <p:sldId id="362" r:id="rId22"/>
    <p:sldId id="363" r:id="rId23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781"/>
  </p:normalViewPr>
  <p:slideViewPr>
    <p:cSldViewPr snapToGrid="0" snapToObjects="1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Dropbox\X.%20Tasks\16.%20Khao%20sat%20Hai%20quan%202020\08.%20Presentation\Data\khokhan_KTC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AG DaxProMedium" panose="02000506060000020004" pitchFamily="50" charset="-93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  <a:latin typeface="AG DaxProMedium" panose="02000506060000020004" pitchFamily="50" charset="-93"/>
              </a:rPr>
              <a:t>Một</a:t>
            </a:r>
            <a:r>
              <a:rPr lang="en-US" baseline="0">
                <a:solidFill>
                  <a:schemeClr val="tx1"/>
                </a:solidFill>
                <a:latin typeface="AG DaxProMedium" panose="02000506060000020004" pitchFamily="50" charset="-93"/>
              </a:rPr>
              <a:t> số khó khăn chủ yếu (%)</a:t>
            </a:r>
            <a:endParaRPr lang="en-US">
              <a:solidFill>
                <a:schemeClr val="tx1"/>
              </a:solidFill>
              <a:latin typeface="AG DaxProMedium" panose="02000506060000020004" pitchFamily="50" charset="-93"/>
            </a:endParaRPr>
          </a:p>
        </c:rich>
      </c:tx>
      <c:layout>
        <c:manualLayout>
          <c:xMode val="edge"/>
          <c:yMode val="edge"/>
          <c:x val="0.48636217856372144"/>
          <c:y val="1.176388523236373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AG DaxProMedium" panose="02000506060000020004" pitchFamily="50" charset="-93"/>
              <a:ea typeface="+mn-ea"/>
              <a:cs typeface="+mn-cs"/>
            </a:defRPr>
          </a:pPr>
          <a:endParaRPr lang="en-VN"/>
        </a:p>
      </c:txPr>
    </c:title>
    <c:autoTitleDeleted val="0"/>
    <c:plotArea>
      <c:layout>
        <c:manualLayout>
          <c:layoutTarget val="inner"/>
          <c:xMode val="edge"/>
          <c:yMode val="edge"/>
          <c:x val="0.63456431210429853"/>
          <c:y val="8.3187148516963988E-2"/>
          <c:w val="0.51229777904405616"/>
          <c:h val="0.9011952899455685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DDA-48B7-8D0A-AF17D41AF54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DDA-48B7-8D0A-AF17D41AF542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DDA-48B7-8D0A-AF17D41AF542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DDA-48B7-8D0A-AF17D41AF54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Sheet1!$A$1:$A$14</c:f>
              <c:strCache>
                <c:ptCount val="13"/>
                <c:pt idx="0">
                  <c:v>Nguyên nhân khác</c:v>
                </c:pt>
                <c:pt idx="1">
                  <c:v>Cán bộ yêu cầu doanh nghiệp cung cấp thông tin, giấy tờ ngoài quy định của pháp luật</c:v>
                </c:pt>
                <c:pt idx="2">
                  <c:v>Thái độ của công chức không đúng mực trong các lần làm việc với doanh nghiệp</c:v>
                </c:pt>
                <c:pt idx="3">
                  <c:v>Cán bộ không hướng dẫn đầy đủ, tận tình</c:v>
                </c:pt>
                <c:pt idx="4">
                  <c:v>Phải chi trả chi phí ngoài quy định để đẩy nhanh việc giải quyết hồ sơ</c:v>
                </c:pt>
                <c:pt idx="5">
                  <c:v>Yêu cầu về thành phần hồ sơ khó đáp ứng</c:v>
                </c:pt>
                <c:pt idx="6">
                  <c:v>Phải in và nộp giấy tờ thuộc hồ sơ dù đã thực hiện thủ tục điện tử</c:v>
                </c:pt>
                <c:pt idx="7">
                  <c:v>Sự phối hợp chưa đồng bộ giữa cơ quan quản lý, kiểm tra chuyên ngành với các cơ quan khác</c:v>
                </c:pt>
                <c:pt idx="8">
                  <c:v>Hệ thống tiếp nhận hồ sơ qua mạng hay gặp lỗi</c:v>
                </c:pt>
                <c:pt idx="9">
                  <c:v>Thông tin, hướng dẫn về thủ tục khó tiếp cận</c:v>
                </c:pt>
                <c:pt idx="10">
                  <c:v>Thời gian giải quyết hồ sơ kéo dài hơn so với quy định</c:v>
                </c:pt>
                <c:pt idx="11">
                  <c:v>DN phải đi lại nhiều lần để hoàn tất thủ tục</c:v>
                </c:pt>
                <c:pt idx="12">
                  <c:v>Quy trình thực hiện thủ tục phức tạp</c:v>
                </c:pt>
              </c:strCache>
            </c:strRef>
          </c:cat>
          <c:val>
            <c:numRef>
              <c:f>Sheet1!$B$1:$B$14</c:f>
              <c:numCache>
                <c:formatCode>General</c:formatCode>
                <c:ptCount val="13"/>
                <c:pt idx="0">
                  <c:v>12.7</c:v>
                </c:pt>
                <c:pt idx="1">
                  <c:v>22</c:v>
                </c:pt>
                <c:pt idx="2">
                  <c:v>25.1</c:v>
                </c:pt>
                <c:pt idx="3">
                  <c:v>30.6</c:v>
                </c:pt>
                <c:pt idx="4">
                  <c:v>31.9</c:v>
                </c:pt>
                <c:pt idx="5">
                  <c:v>34.700000000000003</c:v>
                </c:pt>
                <c:pt idx="6">
                  <c:v>34.700000000000003</c:v>
                </c:pt>
                <c:pt idx="7">
                  <c:v>37.5</c:v>
                </c:pt>
                <c:pt idx="8">
                  <c:v>38.9</c:v>
                </c:pt>
                <c:pt idx="9">
                  <c:v>46.2</c:v>
                </c:pt>
                <c:pt idx="10">
                  <c:v>49.2</c:v>
                </c:pt>
                <c:pt idx="11">
                  <c:v>54.6</c:v>
                </c:pt>
                <c:pt idx="12">
                  <c:v>55.3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E9-470E-B935-0AB465CF17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395003151"/>
        <c:axId val="394997327"/>
      </c:barChart>
      <c:catAx>
        <c:axId val="3950031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VN"/>
          </a:p>
        </c:txPr>
        <c:crossAx val="394997327"/>
        <c:crosses val="autoZero"/>
        <c:auto val="1"/>
        <c:lblAlgn val="ctr"/>
        <c:lblOffset val="100"/>
        <c:noMultiLvlLbl val="0"/>
      </c:catAx>
      <c:valAx>
        <c:axId val="39499732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950031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V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25DA66-769F-46D4-8397-74B2FE841AB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AAB9D44-D996-4FCB-A29C-E21F2F21C0B4}">
      <dgm:prSet/>
      <dgm:spPr/>
      <dgm:t>
        <a:bodyPr/>
        <a:lstStyle/>
        <a:p>
          <a:r>
            <a:rPr lang="en-US" dirty="0" err="1"/>
            <a:t>Thủ</a:t>
          </a:r>
          <a:r>
            <a:rPr lang="en-US" dirty="0"/>
            <a:t> </a:t>
          </a:r>
          <a:r>
            <a:rPr lang="en-US" dirty="0" err="1"/>
            <a:t>tục</a:t>
          </a:r>
          <a:r>
            <a:rPr lang="en-US" dirty="0"/>
            <a:t> </a:t>
          </a:r>
          <a:r>
            <a:rPr lang="en-US" dirty="0" err="1"/>
            <a:t>đưa</a:t>
          </a:r>
          <a:r>
            <a:rPr lang="en-US" dirty="0"/>
            <a:t> </a:t>
          </a:r>
          <a:r>
            <a:rPr lang="en-US" dirty="0" err="1"/>
            <a:t>dự</a:t>
          </a:r>
          <a:r>
            <a:rPr lang="en-US" dirty="0"/>
            <a:t> </a:t>
          </a:r>
          <a:r>
            <a:rPr lang="en-US" dirty="0" err="1"/>
            <a:t>án</a:t>
          </a:r>
          <a:r>
            <a:rPr lang="en-US" dirty="0"/>
            <a:t> </a:t>
          </a:r>
          <a:r>
            <a:rPr lang="en-US" dirty="0" err="1"/>
            <a:t>đầu</a:t>
          </a:r>
          <a:r>
            <a:rPr lang="en-US" dirty="0"/>
            <a:t> </a:t>
          </a:r>
          <a:r>
            <a:rPr lang="en-US" dirty="0" err="1"/>
            <a:t>tư</a:t>
          </a:r>
          <a:r>
            <a:rPr lang="en-US" dirty="0"/>
            <a:t> </a:t>
          </a:r>
          <a:r>
            <a:rPr lang="en-US" dirty="0" err="1"/>
            <a:t>vào</a:t>
          </a:r>
          <a:r>
            <a:rPr lang="en-US" dirty="0"/>
            <a:t> </a:t>
          </a:r>
          <a:r>
            <a:rPr lang="en-US" dirty="0" err="1"/>
            <a:t>hoạt</a:t>
          </a:r>
          <a:r>
            <a:rPr lang="en-US" dirty="0"/>
            <a:t> </a:t>
          </a:r>
          <a:r>
            <a:rPr lang="en-US" dirty="0" err="1"/>
            <a:t>động</a:t>
          </a:r>
          <a:r>
            <a:rPr lang="en-US" dirty="0"/>
            <a:t> (</a:t>
          </a:r>
          <a:r>
            <a:rPr lang="en-US" dirty="0" err="1"/>
            <a:t>đầu</a:t>
          </a:r>
          <a:r>
            <a:rPr lang="en-US" dirty="0"/>
            <a:t> </a:t>
          </a:r>
          <a:r>
            <a:rPr lang="en-US" dirty="0" err="1"/>
            <a:t>tư</a:t>
          </a:r>
          <a:r>
            <a:rPr lang="en-US" dirty="0"/>
            <a:t>, </a:t>
          </a:r>
          <a:r>
            <a:rPr lang="en-US" dirty="0" err="1"/>
            <a:t>đất</a:t>
          </a:r>
          <a:r>
            <a:rPr lang="en-US" dirty="0"/>
            <a:t> </a:t>
          </a:r>
          <a:r>
            <a:rPr lang="en-US" dirty="0" err="1"/>
            <a:t>đai</a:t>
          </a:r>
          <a:r>
            <a:rPr lang="en-US" dirty="0"/>
            <a:t>, </a:t>
          </a:r>
          <a:r>
            <a:rPr lang="en-US" dirty="0" err="1"/>
            <a:t>xây</a:t>
          </a:r>
          <a:r>
            <a:rPr lang="en-US" dirty="0"/>
            <a:t> </a:t>
          </a:r>
          <a:r>
            <a:rPr lang="en-US" dirty="0" err="1"/>
            <a:t>dựng</a:t>
          </a:r>
          <a:r>
            <a:rPr lang="en-US" dirty="0"/>
            <a:t>, </a:t>
          </a:r>
          <a:r>
            <a:rPr lang="en-US" dirty="0" err="1"/>
            <a:t>môi</a:t>
          </a:r>
          <a:r>
            <a:rPr lang="en-US" dirty="0"/>
            <a:t> </a:t>
          </a:r>
          <a:r>
            <a:rPr lang="en-US" dirty="0" err="1"/>
            <a:t>trường</a:t>
          </a:r>
          <a:r>
            <a:rPr lang="en-US" dirty="0"/>
            <a:t>, </a:t>
          </a:r>
          <a:r>
            <a:rPr lang="en-US" dirty="0" err="1"/>
            <a:t>phòng</a:t>
          </a:r>
          <a:r>
            <a:rPr lang="en-US" dirty="0"/>
            <a:t> </a:t>
          </a:r>
          <a:r>
            <a:rPr lang="en-US" dirty="0" err="1"/>
            <a:t>cháy</a:t>
          </a:r>
          <a:r>
            <a:rPr lang="en-US" dirty="0"/>
            <a:t> </a:t>
          </a:r>
          <a:r>
            <a:rPr lang="en-US" dirty="0" err="1"/>
            <a:t>chữa</a:t>
          </a:r>
          <a:r>
            <a:rPr lang="en-US" dirty="0"/>
            <a:t> </a:t>
          </a:r>
          <a:r>
            <a:rPr lang="en-US" dirty="0" err="1"/>
            <a:t>cháy</a:t>
          </a:r>
          <a:r>
            <a:rPr lang="en-US" dirty="0"/>
            <a:t>…); </a:t>
          </a:r>
        </a:p>
      </dgm:t>
    </dgm:pt>
    <dgm:pt modelId="{EB9777F6-715F-4211-BA73-F16A4418AB30}" type="parTrans" cxnId="{4107E36A-12A6-463F-BEB0-E9BACC489F23}">
      <dgm:prSet/>
      <dgm:spPr/>
      <dgm:t>
        <a:bodyPr/>
        <a:lstStyle/>
        <a:p>
          <a:endParaRPr lang="en-US"/>
        </a:p>
      </dgm:t>
    </dgm:pt>
    <dgm:pt modelId="{35B7F512-E98D-42C0-8CCC-E15DB36B88F8}" type="sibTrans" cxnId="{4107E36A-12A6-463F-BEB0-E9BACC489F23}">
      <dgm:prSet/>
      <dgm:spPr/>
      <dgm:t>
        <a:bodyPr/>
        <a:lstStyle/>
        <a:p>
          <a:endParaRPr lang="en-US"/>
        </a:p>
      </dgm:t>
    </dgm:pt>
    <dgm:pt modelId="{263C2957-51B1-4306-8DEA-7949B1B89B7B}">
      <dgm:prSet/>
      <dgm:spPr/>
      <dgm:t>
        <a:bodyPr/>
        <a:lstStyle/>
        <a:p>
          <a:r>
            <a:rPr lang="en-US" dirty="0" err="1"/>
            <a:t>Thủ</a:t>
          </a:r>
          <a:r>
            <a:rPr lang="en-US" dirty="0"/>
            <a:t> </a:t>
          </a:r>
          <a:r>
            <a:rPr lang="en-US" dirty="0" err="1"/>
            <a:t>tục</a:t>
          </a:r>
          <a:r>
            <a:rPr lang="en-US" dirty="0"/>
            <a:t> </a:t>
          </a:r>
          <a:r>
            <a:rPr lang="en-US" dirty="0" err="1"/>
            <a:t>xuất</a:t>
          </a:r>
          <a:r>
            <a:rPr lang="en-US" dirty="0"/>
            <a:t> </a:t>
          </a:r>
          <a:r>
            <a:rPr lang="en-US" dirty="0" err="1"/>
            <a:t>nhập</a:t>
          </a:r>
          <a:r>
            <a:rPr lang="en-US" dirty="0"/>
            <a:t> </a:t>
          </a:r>
          <a:r>
            <a:rPr lang="en-US" dirty="0" err="1"/>
            <a:t>khẩu</a:t>
          </a:r>
          <a:r>
            <a:rPr lang="en-US" dirty="0"/>
            <a:t> (</a:t>
          </a:r>
          <a:r>
            <a:rPr lang="en-US" dirty="0" err="1"/>
            <a:t>hải</a:t>
          </a:r>
          <a:r>
            <a:rPr lang="en-US" dirty="0"/>
            <a:t> </a:t>
          </a:r>
          <a:r>
            <a:rPr lang="en-US" dirty="0" err="1"/>
            <a:t>quan</a:t>
          </a:r>
          <a:r>
            <a:rPr lang="en-US" dirty="0"/>
            <a:t>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kiểm</a:t>
          </a:r>
          <a:r>
            <a:rPr lang="en-US" dirty="0"/>
            <a:t> </a:t>
          </a:r>
          <a:r>
            <a:rPr lang="en-US" dirty="0" err="1"/>
            <a:t>tra</a:t>
          </a:r>
          <a:r>
            <a:rPr lang="en-US" dirty="0"/>
            <a:t> </a:t>
          </a:r>
          <a:r>
            <a:rPr lang="en-US" dirty="0" err="1"/>
            <a:t>chuyên</a:t>
          </a:r>
          <a:r>
            <a:rPr lang="en-US" dirty="0"/>
            <a:t> </a:t>
          </a:r>
          <a:r>
            <a:rPr lang="en-US" dirty="0" err="1"/>
            <a:t>ngành</a:t>
          </a:r>
          <a:r>
            <a:rPr lang="en-US" dirty="0"/>
            <a:t>). </a:t>
          </a:r>
        </a:p>
      </dgm:t>
    </dgm:pt>
    <dgm:pt modelId="{E6CC54E8-4387-4412-8559-2B3F8A8EAC41}" type="parTrans" cxnId="{6DAC8FCC-0AE3-4A44-8734-E4ECA43509B9}">
      <dgm:prSet/>
      <dgm:spPr/>
      <dgm:t>
        <a:bodyPr/>
        <a:lstStyle/>
        <a:p>
          <a:endParaRPr lang="en-US"/>
        </a:p>
      </dgm:t>
    </dgm:pt>
    <dgm:pt modelId="{CC0CF45A-2ECF-4747-AC91-69F3ED6AD3E0}" type="sibTrans" cxnId="{6DAC8FCC-0AE3-4A44-8734-E4ECA43509B9}">
      <dgm:prSet/>
      <dgm:spPr/>
      <dgm:t>
        <a:bodyPr/>
        <a:lstStyle/>
        <a:p>
          <a:endParaRPr lang="en-US"/>
        </a:p>
      </dgm:t>
    </dgm:pt>
    <dgm:pt modelId="{6B255F26-B4A6-814A-A1C8-913E890BC63B}" type="pres">
      <dgm:prSet presAssocID="{1025DA66-769F-46D4-8397-74B2FE841AB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E88C687-BBFE-6848-9EE5-8D8E6CB85CF0}" type="pres">
      <dgm:prSet presAssocID="{3AAB9D44-D996-4FCB-A29C-E21F2F21C0B4}" presName="hierRoot1" presStyleCnt="0"/>
      <dgm:spPr/>
    </dgm:pt>
    <dgm:pt modelId="{BC425D2E-2727-D64C-998E-DFB2D5FC8002}" type="pres">
      <dgm:prSet presAssocID="{3AAB9D44-D996-4FCB-A29C-E21F2F21C0B4}" presName="composite" presStyleCnt="0"/>
      <dgm:spPr/>
    </dgm:pt>
    <dgm:pt modelId="{B1E0B31A-2194-1A40-84EE-120845E95A64}" type="pres">
      <dgm:prSet presAssocID="{3AAB9D44-D996-4FCB-A29C-E21F2F21C0B4}" presName="background" presStyleLbl="node0" presStyleIdx="0" presStyleCnt="2"/>
      <dgm:spPr/>
    </dgm:pt>
    <dgm:pt modelId="{348C8C80-AE64-7749-9101-9104B20958E5}" type="pres">
      <dgm:prSet presAssocID="{3AAB9D44-D996-4FCB-A29C-E21F2F21C0B4}" presName="text" presStyleLbl="fgAcc0" presStyleIdx="0" presStyleCnt="2">
        <dgm:presLayoutVars>
          <dgm:chPref val="3"/>
        </dgm:presLayoutVars>
      </dgm:prSet>
      <dgm:spPr/>
    </dgm:pt>
    <dgm:pt modelId="{C8028053-FD14-E446-A7FB-FEBCA1FDB856}" type="pres">
      <dgm:prSet presAssocID="{3AAB9D44-D996-4FCB-A29C-E21F2F21C0B4}" presName="hierChild2" presStyleCnt="0"/>
      <dgm:spPr/>
    </dgm:pt>
    <dgm:pt modelId="{4A204D6D-2D61-DD4A-B513-CACBEB569873}" type="pres">
      <dgm:prSet presAssocID="{263C2957-51B1-4306-8DEA-7949B1B89B7B}" presName="hierRoot1" presStyleCnt="0"/>
      <dgm:spPr/>
    </dgm:pt>
    <dgm:pt modelId="{0F596714-6148-EE48-BA53-9666559BA82F}" type="pres">
      <dgm:prSet presAssocID="{263C2957-51B1-4306-8DEA-7949B1B89B7B}" presName="composite" presStyleCnt="0"/>
      <dgm:spPr/>
    </dgm:pt>
    <dgm:pt modelId="{915D6951-9C0B-CB41-9F11-BD059E66BF25}" type="pres">
      <dgm:prSet presAssocID="{263C2957-51B1-4306-8DEA-7949B1B89B7B}" presName="background" presStyleLbl="node0" presStyleIdx="1" presStyleCnt="2"/>
      <dgm:spPr/>
    </dgm:pt>
    <dgm:pt modelId="{FCB98E8A-8737-6041-851B-6D997FF56EE4}" type="pres">
      <dgm:prSet presAssocID="{263C2957-51B1-4306-8DEA-7949B1B89B7B}" presName="text" presStyleLbl="fgAcc0" presStyleIdx="1" presStyleCnt="2">
        <dgm:presLayoutVars>
          <dgm:chPref val="3"/>
        </dgm:presLayoutVars>
      </dgm:prSet>
      <dgm:spPr/>
    </dgm:pt>
    <dgm:pt modelId="{A48B87B8-FB57-5944-9259-1DC8DB5F9116}" type="pres">
      <dgm:prSet presAssocID="{263C2957-51B1-4306-8DEA-7949B1B89B7B}" presName="hierChild2" presStyleCnt="0"/>
      <dgm:spPr/>
    </dgm:pt>
  </dgm:ptLst>
  <dgm:cxnLst>
    <dgm:cxn modelId="{4BC9A84F-3ED1-034C-93C4-2D1566F213D1}" type="presOf" srcId="{263C2957-51B1-4306-8DEA-7949B1B89B7B}" destId="{FCB98E8A-8737-6041-851B-6D997FF56EE4}" srcOrd="0" destOrd="0" presId="urn:microsoft.com/office/officeart/2005/8/layout/hierarchy1"/>
    <dgm:cxn modelId="{4107E36A-12A6-463F-BEB0-E9BACC489F23}" srcId="{1025DA66-769F-46D4-8397-74B2FE841ABB}" destId="{3AAB9D44-D996-4FCB-A29C-E21F2F21C0B4}" srcOrd="0" destOrd="0" parTransId="{EB9777F6-715F-4211-BA73-F16A4418AB30}" sibTransId="{35B7F512-E98D-42C0-8CCC-E15DB36B88F8}"/>
    <dgm:cxn modelId="{3A507995-3EC2-B944-A669-1C02DE7EAED4}" type="presOf" srcId="{3AAB9D44-D996-4FCB-A29C-E21F2F21C0B4}" destId="{348C8C80-AE64-7749-9101-9104B20958E5}" srcOrd="0" destOrd="0" presId="urn:microsoft.com/office/officeart/2005/8/layout/hierarchy1"/>
    <dgm:cxn modelId="{6DAC8FCC-0AE3-4A44-8734-E4ECA43509B9}" srcId="{1025DA66-769F-46D4-8397-74B2FE841ABB}" destId="{263C2957-51B1-4306-8DEA-7949B1B89B7B}" srcOrd="1" destOrd="0" parTransId="{E6CC54E8-4387-4412-8559-2B3F8A8EAC41}" sibTransId="{CC0CF45A-2ECF-4747-AC91-69F3ED6AD3E0}"/>
    <dgm:cxn modelId="{735B46FA-E8ED-694D-A230-5E0FCDA5DA88}" type="presOf" srcId="{1025DA66-769F-46D4-8397-74B2FE841ABB}" destId="{6B255F26-B4A6-814A-A1C8-913E890BC63B}" srcOrd="0" destOrd="0" presId="urn:microsoft.com/office/officeart/2005/8/layout/hierarchy1"/>
    <dgm:cxn modelId="{BB6C0348-0ECE-D141-9438-2E78CCD62DEC}" type="presParOf" srcId="{6B255F26-B4A6-814A-A1C8-913E890BC63B}" destId="{4E88C687-BBFE-6848-9EE5-8D8E6CB85CF0}" srcOrd="0" destOrd="0" presId="urn:microsoft.com/office/officeart/2005/8/layout/hierarchy1"/>
    <dgm:cxn modelId="{704DC6CE-EA2F-D641-87E9-7B24561CCF1B}" type="presParOf" srcId="{4E88C687-BBFE-6848-9EE5-8D8E6CB85CF0}" destId="{BC425D2E-2727-D64C-998E-DFB2D5FC8002}" srcOrd="0" destOrd="0" presId="urn:microsoft.com/office/officeart/2005/8/layout/hierarchy1"/>
    <dgm:cxn modelId="{77845D5B-6D27-F04F-A3BE-32E94E293116}" type="presParOf" srcId="{BC425D2E-2727-D64C-998E-DFB2D5FC8002}" destId="{B1E0B31A-2194-1A40-84EE-120845E95A64}" srcOrd="0" destOrd="0" presId="urn:microsoft.com/office/officeart/2005/8/layout/hierarchy1"/>
    <dgm:cxn modelId="{CF7C02A7-B519-7D46-8E3C-6EFF1FFDDF76}" type="presParOf" srcId="{BC425D2E-2727-D64C-998E-DFB2D5FC8002}" destId="{348C8C80-AE64-7749-9101-9104B20958E5}" srcOrd="1" destOrd="0" presId="urn:microsoft.com/office/officeart/2005/8/layout/hierarchy1"/>
    <dgm:cxn modelId="{D839514B-73A9-0B4A-8508-736A89DF9F17}" type="presParOf" srcId="{4E88C687-BBFE-6848-9EE5-8D8E6CB85CF0}" destId="{C8028053-FD14-E446-A7FB-FEBCA1FDB856}" srcOrd="1" destOrd="0" presId="urn:microsoft.com/office/officeart/2005/8/layout/hierarchy1"/>
    <dgm:cxn modelId="{F6BAD654-8510-0F43-B83D-F00F036BA62B}" type="presParOf" srcId="{6B255F26-B4A6-814A-A1C8-913E890BC63B}" destId="{4A204D6D-2D61-DD4A-B513-CACBEB569873}" srcOrd="1" destOrd="0" presId="urn:microsoft.com/office/officeart/2005/8/layout/hierarchy1"/>
    <dgm:cxn modelId="{EDC10EB6-37A4-E742-84A4-E8D14DBBCDFA}" type="presParOf" srcId="{4A204D6D-2D61-DD4A-B513-CACBEB569873}" destId="{0F596714-6148-EE48-BA53-9666559BA82F}" srcOrd="0" destOrd="0" presId="urn:microsoft.com/office/officeart/2005/8/layout/hierarchy1"/>
    <dgm:cxn modelId="{32CDEBB1-4998-414B-A642-2CDFE8E96DAC}" type="presParOf" srcId="{0F596714-6148-EE48-BA53-9666559BA82F}" destId="{915D6951-9C0B-CB41-9F11-BD059E66BF25}" srcOrd="0" destOrd="0" presId="urn:microsoft.com/office/officeart/2005/8/layout/hierarchy1"/>
    <dgm:cxn modelId="{7E187BCD-543B-BA4D-AEB1-F6A43D50CF25}" type="presParOf" srcId="{0F596714-6148-EE48-BA53-9666559BA82F}" destId="{FCB98E8A-8737-6041-851B-6D997FF56EE4}" srcOrd="1" destOrd="0" presId="urn:microsoft.com/office/officeart/2005/8/layout/hierarchy1"/>
    <dgm:cxn modelId="{DEDA1D99-48F3-504B-97F8-E7D41D68AAA1}" type="presParOf" srcId="{4A204D6D-2D61-DD4A-B513-CACBEB569873}" destId="{A48B87B8-FB57-5944-9259-1DC8DB5F911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25DA66-769F-46D4-8397-74B2FE841AB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AAB9D44-D996-4FCB-A29C-E21F2F21C0B4}">
      <dgm:prSet/>
      <dgm:spPr/>
      <dgm:t>
        <a:bodyPr/>
        <a:lstStyle/>
        <a:p>
          <a:r>
            <a:rPr lang="en-US" dirty="0" err="1"/>
            <a:t>Thủ</a:t>
          </a:r>
          <a:r>
            <a:rPr lang="en-US" dirty="0"/>
            <a:t> </a:t>
          </a:r>
          <a:r>
            <a:rPr lang="en-US" dirty="0" err="1"/>
            <a:t>tục</a:t>
          </a:r>
          <a:r>
            <a:rPr lang="en-US" dirty="0"/>
            <a:t> </a:t>
          </a:r>
          <a:r>
            <a:rPr lang="en-US" dirty="0" err="1"/>
            <a:t>đưa</a:t>
          </a:r>
          <a:r>
            <a:rPr lang="en-US" dirty="0"/>
            <a:t> </a:t>
          </a:r>
          <a:r>
            <a:rPr lang="en-US" dirty="0" err="1"/>
            <a:t>dự</a:t>
          </a:r>
          <a:r>
            <a:rPr lang="en-US" dirty="0"/>
            <a:t> </a:t>
          </a:r>
          <a:r>
            <a:rPr lang="en-US" dirty="0" err="1"/>
            <a:t>án</a:t>
          </a:r>
          <a:r>
            <a:rPr lang="en-US" dirty="0"/>
            <a:t> </a:t>
          </a:r>
          <a:r>
            <a:rPr lang="en-US" dirty="0" err="1"/>
            <a:t>đầu</a:t>
          </a:r>
          <a:r>
            <a:rPr lang="en-US" dirty="0"/>
            <a:t> </a:t>
          </a:r>
          <a:r>
            <a:rPr lang="en-US" dirty="0" err="1"/>
            <a:t>tư</a:t>
          </a:r>
          <a:r>
            <a:rPr lang="en-US" dirty="0"/>
            <a:t> </a:t>
          </a:r>
          <a:r>
            <a:rPr lang="en-US" dirty="0" err="1"/>
            <a:t>vào</a:t>
          </a:r>
          <a:r>
            <a:rPr lang="en-US" dirty="0"/>
            <a:t> </a:t>
          </a:r>
          <a:r>
            <a:rPr lang="en-US" dirty="0" err="1"/>
            <a:t>hoạt</a:t>
          </a:r>
          <a:r>
            <a:rPr lang="en-US" dirty="0"/>
            <a:t> </a:t>
          </a:r>
          <a:r>
            <a:rPr lang="en-US" dirty="0" err="1"/>
            <a:t>động</a:t>
          </a:r>
          <a:r>
            <a:rPr lang="en-US" dirty="0"/>
            <a:t> (</a:t>
          </a:r>
          <a:r>
            <a:rPr lang="en-US" dirty="0" err="1"/>
            <a:t>đầu</a:t>
          </a:r>
          <a:r>
            <a:rPr lang="en-US" dirty="0"/>
            <a:t> </a:t>
          </a:r>
          <a:r>
            <a:rPr lang="en-US" dirty="0" err="1"/>
            <a:t>tư</a:t>
          </a:r>
          <a:r>
            <a:rPr lang="en-US" dirty="0"/>
            <a:t>, </a:t>
          </a:r>
          <a:r>
            <a:rPr lang="en-US" dirty="0" err="1"/>
            <a:t>đất</a:t>
          </a:r>
          <a:r>
            <a:rPr lang="en-US" dirty="0"/>
            <a:t> </a:t>
          </a:r>
          <a:r>
            <a:rPr lang="en-US" dirty="0" err="1"/>
            <a:t>đai</a:t>
          </a:r>
          <a:r>
            <a:rPr lang="en-US" dirty="0"/>
            <a:t>, </a:t>
          </a:r>
          <a:r>
            <a:rPr lang="en-US" dirty="0" err="1"/>
            <a:t>xây</a:t>
          </a:r>
          <a:r>
            <a:rPr lang="en-US" dirty="0"/>
            <a:t> </a:t>
          </a:r>
          <a:r>
            <a:rPr lang="en-US" dirty="0" err="1"/>
            <a:t>dựng</a:t>
          </a:r>
          <a:r>
            <a:rPr lang="en-US" dirty="0"/>
            <a:t>, </a:t>
          </a:r>
          <a:r>
            <a:rPr lang="en-US" dirty="0" err="1"/>
            <a:t>môi</a:t>
          </a:r>
          <a:r>
            <a:rPr lang="en-US" dirty="0"/>
            <a:t> </a:t>
          </a:r>
          <a:r>
            <a:rPr lang="en-US" dirty="0" err="1"/>
            <a:t>trường</a:t>
          </a:r>
          <a:r>
            <a:rPr lang="en-US" dirty="0"/>
            <a:t>, </a:t>
          </a:r>
          <a:r>
            <a:rPr lang="en-US" dirty="0" err="1"/>
            <a:t>phòng</a:t>
          </a:r>
          <a:r>
            <a:rPr lang="en-US" dirty="0"/>
            <a:t> </a:t>
          </a:r>
          <a:r>
            <a:rPr lang="en-US" dirty="0" err="1"/>
            <a:t>cháy</a:t>
          </a:r>
          <a:r>
            <a:rPr lang="en-US" dirty="0"/>
            <a:t> </a:t>
          </a:r>
          <a:r>
            <a:rPr lang="en-US" dirty="0" err="1"/>
            <a:t>chữa</a:t>
          </a:r>
          <a:r>
            <a:rPr lang="en-US" dirty="0"/>
            <a:t> </a:t>
          </a:r>
          <a:r>
            <a:rPr lang="en-US" dirty="0" err="1"/>
            <a:t>cháy</a:t>
          </a:r>
          <a:r>
            <a:rPr lang="en-US" dirty="0"/>
            <a:t>…); </a:t>
          </a:r>
        </a:p>
      </dgm:t>
    </dgm:pt>
    <dgm:pt modelId="{EB9777F6-715F-4211-BA73-F16A4418AB30}" type="parTrans" cxnId="{4107E36A-12A6-463F-BEB0-E9BACC489F23}">
      <dgm:prSet/>
      <dgm:spPr/>
      <dgm:t>
        <a:bodyPr/>
        <a:lstStyle/>
        <a:p>
          <a:endParaRPr lang="en-US"/>
        </a:p>
      </dgm:t>
    </dgm:pt>
    <dgm:pt modelId="{35B7F512-E98D-42C0-8CCC-E15DB36B88F8}" type="sibTrans" cxnId="{4107E36A-12A6-463F-BEB0-E9BACC489F23}">
      <dgm:prSet/>
      <dgm:spPr/>
      <dgm:t>
        <a:bodyPr/>
        <a:lstStyle/>
        <a:p>
          <a:endParaRPr lang="en-US"/>
        </a:p>
      </dgm:t>
    </dgm:pt>
    <dgm:pt modelId="{263C2957-51B1-4306-8DEA-7949B1B89B7B}">
      <dgm:prSet/>
      <dgm:spPr/>
      <dgm:t>
        <a:bodyPr/>
        <a:lstStyle/>
        <a:p>
          <a:r>
            <a:rPr lang="en-US" dirty="0" err="1"/>
            <a:t>Thủ</a:t>
          </a:r>
          <a:r>
            <a:rPr lang="en-US" dirty="0"/>
            <a:t> </a:t>
          </a:r>
          <a:r>
            <a:rPr lang="en-US" dirty="0" err="1"/>
            <a:t>tục</a:t>
          </a:r>
          <a:r>
            <a:rPr lang="en-US" dirty="0"/>
            <a:t> </a:t>
          </a:r>
          <a:r>
            <a:rPr lang="en-US" dirty="0" err="1"/>
            <a:t>xuất</a:t>
          </a:r>
          <a:r>
            <a:rPr lang="en-US" dirty="0"/>
            <a:t> </a:t>
          </a:r>
          <a:r>
            <a:rPr lang="en-US" dirty="0" err="1"/>
            <a:t>nhập</a:t>
          </a:r>
          <a:r>
            <a:rPr lang="en-US" dirty="0"/>
            <a:t> </a:t>
          </a:r>
          <a:r>
            <a:rPr lang="en-US" dirty="0" err="1"/>
            <a:t>khẩu</a:t>
          </a:r>
          <a:r>
            <a:rPr lang="en-US" dirty="0"/>
            <a:t> (</a:t>
          </a:r>
          <a:r>
            <a:rPr lang="en-US" dirty="0" err="1"/>
            <a:t>hải</a:t>
          </a:r>
          <a:r>
            <a:rPr lang="en-US" dirty="0"/>
            <a:t> </a:t>
          </a:r>
          <a:r>
            <a:rPr lang="en-US" dirty="0" err="1"/>
            <a:t>quan</a:t>
          </a:r>
          <a:r>
            <a:rPr lang="en-US" dirty="0"/>
            <a:t>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kiểm</a:t>
          </a:r>
          <a:r>
            <a:rPr lang="en-US" dirty="0"/>
            <a:t> </a:t>
          </a:r>
          <a:r>
            <a:rPr lang="en-US" dirty="0" err="1"/>
            <a:t>tra</a:t>
          </a:r>
          <a:r>
            <a:rPr lang="en-US" dirty="0"/>
            <a:t> </a:t>
          </a:r>
          <a:r>
            <a:rPr lang="en-US" dirty="0" err="1"/>
            <a:t>chuyên</a:t>
          </a:r>
          <a:r>
            <a:rPr lang="en-US" dirty="0"/>
            <a:t> </a:t>
          </a:r>
          <a:r>
            <a:rPr lang="en-US" dirty="0" err="1"/>
            <a:t>ngành</a:t>
          </a:r>
          <a:r>
            <a:rPr lang="en-US" dirty="0"/>
            <a:t>). </a:t>
          </a:r>
        </a:p>
      </dgm:t>
    </dgm:pt>
    <dgm:pt modelId="{E6CC54E8-4387-4412-8559-2B3F8A8EAC41}" type="parTrans" cxnId="{6DAC8FCC-0AE3-4A44-8734-E4ECA43509B9}">
      <dgm:prSet/>
      <dgm:spPr/>
      <dgm:t>
        <a:bodyPr/>
        <a:lstStyle/>
        <a:p>
          <a:endParaRPr lang="en-US"/>
        </a:p>
      </dgm:t>
    </dgm:pt>
    <dgm:pt modelId="{CC0CF45A-2ECF-4747-AC91-69F3ED6AD3E0}" type="sibTrans" cxnId="{6DAC8FCC-0AE3-4A44-8734-E4ECA43509B9}">
      <dgm:prSet/>
      <dgm:spPr/>
      <dgm:t>
        <a:bodyPr/>
        <a:lstStyle/>
        <a:p>
          <a:endParaRPr lang="en-US"/>
        </a:p>
      </dgm:t>
    </dgm:pt>
    <dgm:pt modelId="{6B255F26-B4A6-814A-A1C8-913E890BC63B}" type="pres">
      <dgm:prSet presAssocID="{1025DA66-769F-46D4-8397-74B2FE841AB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E88C687-BBFE-6848-9EE5-8D8E6CB85CF0}" type="pres">
      <dgm:prSet presAssocID="{3AAB9D44-D996-4FCB-A29C-E21F2F21C0B4}" presName="hierRoot1" presStyleCnt="0"/>
      <dgm:spPr/>
    </dgm:pt>
    <dgm:pt modelId="{BC425D2E-2727-D64C-998E-DFB2D5FC8002}" type="pres">
      <dgm:prSet presAssocID="{3AAB9D44-D996-4FCB-A29C-E21F2F21C0B4}" presName="composite" presStyleCnt="0"/>
      <dgm:spPr/>
    </dgm:pt>
    <dgm:pt modelId="{B1E0B31A-2194-1A40-84EE-120845E95A64}" type="pres">
      <dgm:prSet presAssocID="{3AAB9D44-D996-4FCB-A29C-E21F2F21C0B4}" presName="background" presStyleLbl="node0" presStyleIdx="0" presStyleCnt="2"/>
      <dgm:spPr/>
    </dgm:pt>
    <dgm:pt modelId="{348C8C80-AE64-7749-9101-9104B20958E5}" type="pres">
      <dgm:prSet presAssocID="{3AAB9D44-D996-4FCB-A29C-E21F2F21C0B4}" presName="text" presStyleLbl="fgAcc0" presStyleIdx="0" presStyleCnt="2">
        <dgm:presLayoutVars>
          <dgm:chPref val="3"/>
        </dgm:presLayoutVars>
      </dgm:prSet>
      <dgm:spPr/>
    </dgm:pt>
    <dgm:pt modelId="{C8028053-FD14-E446-A7FB-FEBCA1FDB856}" type="pres">
      <dgm:prSet presAssocID="{3AAB9D44-D996-4FCB-A29C-E21F2F21C0B4}" presName="hierChild2" presStyleCnt="0"/>
      <dgm:spPr/>
    </dgm:pt>
    <dgm:pt modelId="{4A204D6D-2D61-DD4A-B513-CACBEB569873}" type="pres">
      <dgm:prSet presAssocID="{263C2957-51B1-4306-8DEA-7949B1B89B7B}" presName="hierRoot1" presStyleCnt="0"/>
      <dgm:spPr/>
    </dgm:pt>
    <dgm:pt modelId="{0F596714-6148-EE48-BA53-9666559BA82F}" type="pres">
      <dgm:prSet presAssocID="{263C2957-51B1-4306-8DEA-7949B1B89B7B}" presName="composite" presStyleCnt="0"/>
      <dgm:spPr/>
    </dgm:pt>
    <dgm:pt modelId="{915D6951-9C0B-CB41-9F11-BD059E66BF25}" type="pres">
      <dgm:prSet presAssocID="{263C2957-51B1-4306-8DEA-7949B1B89B7B}" presName="background" presStyleLbl="node0" presStyleIdx="1" presStyleCnt="2"/>
      <dgm:spPr/>
    </dgm:pt>
    <dgm:pt modelId="{FCB98E8A-8737-6041-851B-6D997FF56EE4}" type="pres">
      <dgm:prSet presAssocID="{263C2957-51B1-4306-8DEA-7949B1B89B7B}" presName="text" presStyleLbl="fgAcc0" presStyleIdx="1" presStyleCnt="2">
        <dgm:presLayoutVars>
          <dgm:chPref val="3"/>
        </dgm:presLayoutVars>
      </dgm:prSet>
      <dgm:spPr/>
    </dgm:pt>
    <dgm:pt modelId="{A48B87B8-FB57-5944-9259-1DC8DB5F9116}" type="pres">
      <dgm:prSet presAssocID="{263C2957-51B1-4306-8DEA-7949B1B89B7B}" presName="hierChild2" presStyleCnt="0"/>
      <dgm:spPr/>
    </dgm:pt>
  </dgm:ptLst>
  <dgm:cxnLst>
    <dgm:cxn modelId="{4BC9A84F-3ED1-034C-93C4-2D1566F213D1}" type="presOf" srcId="{263C2957-51B1-4306-8DEA-7949B1B89B7B}" destId="{FCB98E8A-8737-6041-851B-6D997FF56EE4}" srcOrd="0" destOrd="0" presId="urn:microsoft.com/office/officeart/2005/8/layout/hierarchy1"/>
    <dgm:cxn modelId="{4107E36A-12A6-463F-BEB0-E9BACC489F23}" srcId="{1025DA66-769F-46D4-8397-74B2FE841ABB}" destId="{3AAB9D44-D996-4FCB-A29C-E21F2F21C0B4}" srcOrd="0" destOrd="0" parTransId="{EB9777F6-715F-4211-BA73-F16A4418AB30}" sibTransId="{35B7F512-E98D-42C0-8CCC-E15DB36B88F8}"/>
    <dgm:cxn modelId="{3A507995-3EC2-B944-A669-1C02DE7EAED4}" type="presOf" srcId="{3AAB9D44-D996-4FCB-A29C-E21F2F21C0B4}" destId="{348C8C80-AE64-7749-9101-9104B20958E5}" srcOrd="0" destOrd="0" presId="urn:microsoft.com/office/officeart/2005/8/layout/hierarchy1"/>
    <dgm:cxn modelId="{6DAC8FCC-0AE3-4A44-8734-E4ECA43509B9}" srcId="{1025DA66-769F-46D4-8397-74B2FE841ABB}" destId="{263C2957-51B1-4306-8DEA-7949B1B89B7B}" srcOrd="1" destOrd="0" parTransId="{E6CC54E8-4387-4412-8559-2B3F8A8EAC41}" sibTransId="{CC0CF45A-2ECF-4747-AC91-69F3ED6AD3E0}"/>
    <dgm:cxn modelId="{735B46FA-E8ED-694D-A230-5E0FCDA5DA88}" type="presOf" srcId="{1025DA66-769F-46D4-8397-74B2FE841ABB}" destId="{6B255F26-B4A6-814A-A1C8-913E890BC63B}" srcOrd="0" destOrd="0" presId="urn:microsoft.com/office/officeart/2005/8/layout/hierarchy1"/>
    <dgm:cxn modelId="{BB6C0348-0ECE-D141-9438-2E78CCD62DEC}" type="presParOf" srcId="{6B255F26-B4A6-814A-A1C8-913E890BC63B}" destId="{4E88C687-BBFE-6848-9EE5-8D8E6CB85CF0}" srcOrd="0" destOrd="0" presId="urn:microsoft.com/office/officeart/2005/8/layout/hierarchy1"/>
    <dgm:cxn modelId="{704DC6CE-EA2F-D641-87E9-7B24561CCF1B}" type="presParOf" srcId="{4E88C687-BBFE-6848-9EE5-8D8E6CB85CF0}" destId="{BC425D2E-2727-D64C-998E-DFB2D5FC8002}" srcOrd="0" destOrd="0" presId="urn:microsoft.com/office/officeart/2005/8/layout/hierarchy1"/>
    <dgm:cxn modelId="{77845D5B-6D27-F04F-A3BE-32E94E293116}" type="presParOf" srcId="{BC425D2E-2727-D64C-998E-DFB2D5FC8002}" destId="{B1E0B31A-2194-1A40-84EE-120845E95A64}" srcOrd="0" destOrd="0" presId="urn:microsoft.com/office/officeart/2005/8/layout/hierarchy1"/>
    <dgm:cxn modelId="{CF7C02A7-B519-7D46-8E3C-6EFF1FFDDF76}" type="presParOf" srcId="{BC425D2E-2727-D64C-998E-DFB2D5FC8002}" destId="{348C8C80-AE64-7749-9101-9104B20958E5}" srcOrd="1" destOrd="0" presId="urn:microsoft.com/office/officeart/2005/8/layout/hierarchy1"/>
    <dgm:cxn modelId="{D839514B-73A9-0B4A-8508-736A89DF9F17}" type="presParOf" srcId="{4E88C687-BBFE-6848-9EE5-8D8E6CB85CF0}" destId="{C8028053-FD14-E446-A7FB-FEBCA1FDB856}" srcOrd="1" destOrd="0" presId="urn:microsoft.com/office/officeart/2005/8/layout/hierarchy1"/>
    <dgm:cxn modelId="{F6BAD654-8510-0F43-B83D-F00F036BA62B}" type="presParOf" srcId="{6B255F26-B4A6-814A-A1C8-913E890BC63B}" destId="{4A204D6D-2D61-DD4A-B513-CACBEB569873}" srcOrd="1" destOrd="0" presId="urn:microsoft.com/office/officeart/2005/8/layout/hierarchy1"/>
    <dgm:cxn modelId="{EDC10EB6-37A4-E742-84A4-E8D14DBBCDFA}" type="presParOf" srcId="{4A204D6D-2D61-DD4A-B513-CACBEB569873}" destId="{0F596714-6148-EE48-BA53-9666559BA82F}" srcOrd="0" destOrd="0" presId="urn:microsoft.com/office/officeart/2005/8/layout/hierarchy1"/>
    <dgm:cxn modelId="{32CDEBB1-4998-414B-A642-2CDFE8E96DAC}" type="presParOf" srcId="{0F596714-6148-EE48-BA53-9666559BA82F}" destId="{915D6951-9C0B-CB41-9F11-BD059E66BF25}" srcOrd="0" destOrd="0" presId="urn:microsoft.com/office/officeart/2005/8/layout/hierarchy1"/>
    <dgm:cxn modelId="{7E187BCD-543B-BA4D-AEB1-F6A43D50CF25}" type="presParOf" srcId="{0F596714-6148-EE48-BA53-9666559BA82F}" destId="{FCB98E8A-8737-6041-851B-6D997FF56EE4}" srcOrd="1" destOrd="0" presId="urn:microsoft.com/office/officeart/2005/8/layout/hierarchy1"/>
    <dgm:cxn modelId="{DEDA1D99-48F3-504B-97F8-E7D41D68AAA1}" type="presParOf" srcId="{4A204D6D-2D61-DD4A-B513-CACBEB569873}" destId="{A48B87B8-FB57-5944-9259-1DC8DB5F911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E0B31A-2194-1A40-84EE-120845E95A64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8C8C80-AE64-7749-9101-9104B20958E5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Thủ</a:t>
          </a:r>
          <a:r>
            <a:rPr lang="en-US" sz="3300" kern="1200" dirty="0"/>
            <a:t> </a:t>
          </a:r>
          <a:r>
            <a:rPr lang="en-US" sz="3300" kern="1200" dirty="0" err="1"/>
            <a:t>tục</a:t>
          </a:r>
          <a:r>
            <a:rPr lang="en-US" sz="3300" kern="1200" dirty="0"/>
            <a:t> </a:t>
          </a:r>
          <a:r>
            <a:rPr lang="en-US" sz="3300" kern="1200" dirty="0" err="1"/>
            <a:t>đưa</a:t>
          </a:r>
          <a:r>
            <a:rPr lang="en-US" sz="3300" kern="1200" dirty="0"/>
            <a:t> </a:t>
          </a:r>
          <a:r>
            <a:rPr lang="en-US" sz="3300" kern="1200" dirty="0" err="1"/>
            <a:t>dự</a:t>
          </a:r>
          <a:r>
            <a:rPr lang="en-US" sz="3300" kern="1200" dirty="0"/>
            <a:t> </a:t>
          </a:r>
          <a:r>
            <a:rPr lang="en-US" sz="3300" kern="1200" dirty="0" err="1"/>
            <a:t>án</a:t>
          </a:r>
          <a:r>
            <a:rPr lang="en-US" sz="3300" kern="1200" dirty="0"/>
            <a:t> </a:t>
          </a:r>
          <a:r>
            <a:rPr lang="en-US" sz="3300" kern="1200" dirty="0" err="1"/>
            <a:t>đầu</a:t>
          </a:r>
          <a:r>
            <a:rPr lang="en-US" sz="3300" kern="1200" dirty="0"/>
            <a:t> </a:t>
          </a:r>
          <a:r>
            <a:rPr lang="en-US" sz="3300" kern="1200" dirty="0" err="1"/>
            <a:t>tư</a:t>
          </a:r>
          <a:r>
            <a:rPr lang="en-US" sz="3300" kern="1200" dirty="0"/>
            <a:t> </a:t>
          </a:r>
          <a:r>
            <a:rPr lang="en-US" sz="3300" kern="1200" dirty="0" err="1"/>
            <a:t>vào</a:t>
          </a:r>
          <a:r>
            <a:rPr lang="en-US" sz="3300" kern="1200" dirty="0"/>
            <a:t> </a:t>
          </a:r>
          <a:r>
            <a:rPr lang="en-US" sz="3300" kern="1200" dirty="0" err="1"/>
            <a:t>hoạt</a:t>
          </a:r>
          <a:r>
            <a:rPr lang="en-US" sz="3300" kern="1200" dirty="0"/>
            <a:t> </a:t>
          </a:r>
          <a:r>
            <a:rPr lang="en-US" sz="3300" kern="1200" dirty="0" err="1"/>
            <a:t>động</a:t>
          </a:r>
          <a:r>
            <a:rPr lang="en-US" sz="3300" kern="1200" dirty="0"/>
            <a:t> (</a:t>
          </a:r>
          <a:r>
            <a:rPr lang="en-US" sz="3300" kern="1200" dirty="0" err="1"/>
            <a:t>đầu</a:t>
          </a:r>
          <a:r>
            <a:rPr lang="en-US" sz="3300" kern="1200" dirty="0"/>
            <a:t> </a:t>
          </a:r>
          <a:r>
            <a:rPr lang="en-US" sz="3300" kern="1200" dirty="0" err="1"/>
            <a:t>tư</a:t>
          </a:r>
          <a:r>
            <a:rPr lang="en-US" sz="3300" kern="1200" dirty="0"/>
            <a:t>, </a:t>
          </a:r>
          <a:r>
            <a:rPr lang="en-US" sz="3300" kern="1200" dirty="0" err="1"/>
            <a:t>đất</a:t>
          </a:r>
          <a:r>
            <a:rPr lang="en-US" sz="3300" kern="1200" dirty="0"/>
            <a:t> </a:t>
          </a:r>
          <a:r>
            <a:rPr lang="en-US" sz="3300" kern="1200" dirty="0" err="1"/>
            <a:t>đai</a:t>
          </a:r>
          <a:r>
            <a:rPr lang="en-US" sz="3300" kern="1200" dirty="0"/>
            <a:t>, </a:t>
          </a:r>
          <a:r>
            <a:rPr lang="en-US" sz="3300" kern="1200" dirty="0" err="1"/>
            <a:t>xây</a:t>
          </a:r>
          <a:r>
            <a:rPr lang="en-US" sz="3300" kern="1200" dirty="0"/>
            <a:t> </a:t>
          </a:r>
          <a:r>
            <a:rPr lang="en-US" sz="3300" kern="1200" dirty="0" err="1"/>
            <a:t>dựng</a:t>
          </a:r>
          <a:r>
            <a:rPr lang="en-US" sz="3300" kern="1200" dirty="0"/>
            <a:t>, </a:t>
          </a:r>
          <a:r>
            <a:rPr lang="en-US" sz="3300" kern="1200" dirty="0" err="1"/>
            <a:t>môi</a:t>
          </a:r>
          <a:r>
            <a:rPr lang="en-US" sz="3300" kern="1200" dirty="0"/>
            <a:t> </a:t>
          </a:r>
          <a:r>
            <a:rPr lang="en-US" sz="3300" kern="1200" dirty="0" err="1"/>
            <a:t>trường</a:t>
          </a:r>
          <a:r>
            <a:rPr lang="en-US" sz="3300" kern="1200" dirty="0"/>
            <a:t>, </a:t>
          </a:r>
          <a:r>
            <a:rPr lang="en-US" sz="3300" kern="1200" dirty="0" err="1"/>
            <a:t>phòng</a:t>
          </a:r>
          <a:r>
            <a:rPr lang="en-US" sz="3300" kern="1200" dirty="0"/>
            <a:t> </a:t>
          </a:r>
          <a:r>
            <a:rPr lang="en-US" sz="3300" kern="1200" dirty="0" err="1"/>
            <a:t>cháy</a:t>
          </a:r>
          <a:r>
            <a:rPr lang="en-US" sz="3300" kern="1200" dirty="0"/>
            <a:t> </a:t>
          </a:r>
          <a:r>
            <a:rPr lang="en-US" sz="3300" kern="1200" dirty="0" err="1"/>
            <a:t>chữa</a:t>
          </a:r>
          <a:r>
            <a:rPr lang="en-US" sz="3300" kern="1200" dirty="0"/>
            <a:t> </a:t>
          </a:r>
          <a:r>
            <a:rPr lang="en-US" sz="3300" kern="1200" dirty="0" err="1"/>
            <a:t>cháy</a:t>
          </a:r>
          <a:r>
            <a:rPr lang="en-US" sz="3300" kern="1200" dirty="0"/>
            <a:t>…); </a:t>
          </a:r>
        </a:p>
      </dsp:txBody>
      <dsp:txXfrm>
        <a:off x="696297" y="538547"/>
        <a:ext cx="4171627" cy="2590157"/>
      </dsp:txXfrm>
    </dsp:sp>
    <dsp:sp modelId="{915D6951-9C0B-CB41-9F11-BD059E66BF25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98E8A-8737-6041-851B-6D997FF56EE4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Thủ</a:t>
          </a:r>
          <a:r>
            <a:rPr lang="en-US" sz="3300" kern="1200" dirty="0"/>
            <a:t> </a:t>
          </a:r>
          <a:r>
            <a:rPr lang="en-US" sz="3300" kern="1200" dirty="0" err="1"/>
            <a:t>tục</a:t>
          </a:r>
          <a:r>
            <a:rPr lang="en-US" sz="3300" kern="1200" dirty="0"/>
            <a:t> </a:t>
          </a:r>
          <a:r>
            <a:rPr lang="en-US" sz="3300" kern="1200" dirty="0" err="1"/>
            <a:t>xuất</a:t>
          </a:r>
          <a:r>
            <a:rPr lang="en-US" sz="3300" kern="1200" dirty="0"/>
            <a:t> </a:t>
          </a:r>
          <a:r>
            <a:rPr lang="en-US" sz="3300" kern="1200" dirty="0" err="1"/>
            <a:t>nhập</a:t>
          </a:r>
          <a:r>
            <a:rPr lang="en-US" sz="3300" kern="1200" dirty="0"/>
            <a:t> </a:t>
          </a:r>
          <a:r>
            <a:rPr lang="en-US" sz="3300" kern="1200" dirty="0" err="1"/>
            <a:t>khẩu</a:t>
          </a:r>
          <a:r>
            <a:rPr lang="en-US" sz="3300" kern="1200" dirty="0"/>
            <a:t> (</a:t>
          </a:r>
          <a:r>
            <a:rPr lang="en-US" sz="3300" kern="1200" dirty="0" err="1"/>
            <a:t>hải</a:t>
          </a:r>
          <a:r>
            <a:rPr lang="en-US" sz="3300" kern="1200" dirty="0"/>
            <a:t> </a:t>
          </a:r>
          <a:r>
            <a:rPr lang="en-US" sz="3300" kern="1200" dirty="0" err="1"/>
            <a:t>quan</a:t>
          </a:r>
          <a:r>
            <a:rPr lang="en-US" sz="3300" kern="1200" dirty="0"/>
            <a:t> </a:t>
          </a:r>
          <a:r>
            <a:rPr lang="en-US" sz="3300" kern="1200" dirty="0" err="1"/>
            <a:t>và</a:t>
          </a:r>
          <a:r>
            <a:rPr lang="en-US" sz="3300" kern="1200" dirty="0"/>
            <a:t> </a:t>
          </a:r>
          <a:r>
            <a:rPr lang="en-US" sz="3300" kern="1200" dirty="0" err="1"/>
            <a:t>kiểm</a:t>
          </a:r>
          <a:r>
            <a:rPr lang="en-US" sz="3300" kern="1200" dirty="0"/>
            <a:t> </a:t>
          </a:r>
          <a:r>
            <a:rPr lang="en-US" sz="3300" kern="1200" dirty="0" err="1"/>
            <a:t>tra</a:t>
          </a:r>
          <a:r>
            <a:rPr lang="en-US" sz="3300" kern="1200" dirty="0"/>
            <a:t> </a:t>
          </a:r>
          <a:r>
            <a:rPr lang="en-US" sz="3300" kern="1200" dirty="0" err="1"/>
            <a:t>chuyên</a:t>
          </a:r>
          <a:r>
            <a:rPr lang="en-US" sz="3300" kern="1200" dirty="0"/>
            <a:t> </a:t>
          </a:r>
          <a:r>
            <a:rPr lang="en-US" sz="3300" kern="1200" dirty="0" err="1"/>
            <a:t>ngành</a:t>
          </a:r>
          <a:r>
            <a:rPr lang="en-US" sz="3300" kern="1200" dirty="0"/>
            <a:t>). </a:t>
          </a:r>
        </a:p>
      </dsp:txBody>
      <dsp:txXfrm>
        <a:off x="5991936" y="538547"/>
        <a:ext cx="4171627" cy="25901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E0B31A-2194-1A40-84EE-120845E95A64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8C8C80-AE64-7749-9101-9104B20958E5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Thủ</a:t>
          </a:r>
          <a:r>
            <a:rPr lang="en-US" sz="3300" kern="1200" dirty="0"/>
            <a:t> </a:t>
          </a:r>
          <a:r>
            <a:rPr lang="en-US" sz="3300" kern="1200" dirty="0" err="1"/>
            <a:t>tục</a:t>
          </a:r>
          <a:r>
            <a:rPr lang="en-US" sz="3300" kern="1200" dirty="0"/>
            <a:t> </a:t>
          </a:r>
          <a:r>
            <a:rPr lang="en-US" sz="3300" kern="1200" dirty="0" err="1"/>
            <a:t>đưa</a:t>
          </a:r>
          <a:r>
            <a:rPr lang="en-US" sz="3300" kern="1200" dirty="0"/>
            <a:t> </a:t>
          </a:r>
          <a:r>
            <a:rPr lang="en-US" sz="3300" kern="1200" dirty="0" err="1"/>
            <a:t>dự</a:t>
          </a:r>
          <a:r>
            <a:rPr lang="en-US" sz="3300" kern="1200" dirty="0"/>
            <a:t> </a:t>
          </a:r>
          <a:r>
            <a:rPr lang="en-US" sz="3300" kern="1200" dirty="0" err="1"/>
            <a:t>án</a:t>
          </a:r>
          <a:r>
            <a:rPr lang="en-US" sz="3300" kern="1200" dirty="0"/>
            <a:t> </a:t>
          </a:r>
          <a:r>
            <a:rPr lang="en-US" sz="3300" kern="1200" dirty="0" err="1"/>
            <a:t>đầu</a:t>
          </a:r>
          <a:r>
            <a:rPr lang="en-US" sz="3300" kern="1200" dirty="0"/>
            <a:t> </a:t>
          </a:r>
          <a:r>
            <a:rPr lang="en-US" sz="3300" kern="1200" dirty="0" err="1"/>
            <a:t>tư</a:t>
          </a:r>
          <a:r>
            <a:rPr lang="en-US" sz="3300" kern="1200" dirty="0"/>
            <a:t> </a:t>
          </a:r>
          <a:r>
            <a:rPr lang="en-US" sz="3300" kern="1200" dirty="0" err="1"/>
            <a:t>vào</a:t>
          </a:r>
          <a:r>
            <a:rPr lang="en-US" sz="3300" kern="1200" dirty="0"/>
            <a:t> </a:t>
          </a:r>
          <a:r>
            <a:rPr lang="en-US" sz="3300" kern="1200" dirty="0" err="1"/>
            <a:t>hoạt</a:t>
          </a:r>
          <a:r>
            <a:rPr lang="en-US" sz="3300" kern="1200" dirty="0"/>
            <a:t> </a:t>
          </a:r>
          <a:r>
            <a:rPr lang="en-US" sz="3300" kern="1200" dirty="0" err="1"/>
            <a:t>động</a:t>
          </a:r>
          <a:r>
            <a:rPr lang="en-US" sz="3300" kern="1200" dirty="0"/>
            <a:t> (</a:t>
          </a:r>
          <a:r>
            <a:rPr lang="en-US" sz="3300" kern="1200" dirty="0" err="1"/>
            <a:t>đầu</a:t>
          </a:r>
          <a:r>
            <a:rPr lang="en-US" sz="3300" kern="1200" dirty="0"/>
            <a:t> </a:t>
          </a:r>
          <a:r>
            <a:rPr lang="en-US" sz="3300" kern="1200" dirty="0" err="1"/>
            <a:t>tư</a:t>
          </a:r>
          <a:r>
            <a:rPr lang="en-US" sz="3300" kern="1200" dirty="0"/>
            <a:t>, </a:t>
          </a:r>
          <a:r>
            <a:rPr lang="en-US" sz="3300" kern="1200" dirty="0" err="1"/>
            <a:t>đất</a:t>
          </a:r>
          <a:r>
            <a:rPr lang="en-US" sz="3300" kern="1200" dirty="0"/>
            <a:t> </a:t>
          </a:r>
          <a:r>
            <a:rPr lang="en-US" sz="3300" kern="1200" dirty="0" err="1"/>
            <a:t>đai</a:t>
          </a:r>
          <a:r>
            <a:rPr lang="en-US" sz="3300" kern="1200" dirty="0"/>
            <a:t>, </a:t>
          </a:r>
          <a:r>
            <a:rPr lang="en-US" sz="3300" kern="1200" dirty="0" err="1"/>
            <a:t>xây</a:t>
          </a:r>
          <a:r>
            <a:rPr lang="en-US" sz="3300" kern="1200" dirty="0"/>
            <a:t> </a:t>
          </a:r>
          <a:r>
            <a:rPr lang="en-US" sz="3300" kern="1200" dirty="0" err="1"/>
            <a:t>dựng</a:t>
          </a:r>
          <a:r>
            <a:rPr lang="en-US" sz="3300" kern="1200" dirty="0"/>
            <a:t>, </a:t>
          </a:r>
          <a:r>
            <a:rPr lang="en-US" sz="3300" kern="1200" dirty="0" err="1"/>
            <a:t>môi</a:t>
          </a:r>
          <a:r>
            <a:rPr lang="en-US" sz="3300" kern="1200" dirty="0"/>
            <a:t> </a:t>
          </a:r>
          <a:r>
            <a:rPr lang="en-US" sz="3300" kern="1200" dirty="0" err="1"/>
            <a:t>trường</a:t>
          </a:r>
          <a:r>
            <a:rPr lang="en-US" sz="3300" kern="1200" dirty="0"/>
            <a:t>, </a:t>
          </a:r>
          <a:r>
            <a:rPr lang="en-US" sz="3300" kern="1200" dirty="0" err="1"/>
            <a:t>phòng</a:t>
          </a:r>
          <a:r>
            <a:rPr lang="en-US" sz="3300" kern="1200" dirty="0"/>
            <a:t> </a:t>
          </a:r>
          <a:r>
            <a:rPr lang="en-US" sz="3300" kern="1200" dirty="0" err="1"/>
            <a:t>cháy</a:t>
          </a:r>
          <a:r>
            <a:rPr lang="en-US" sz="3300" kern="1200" dirty="0"/>
            <a:t> </a:t>
          </a:r>
          <a:r>
            <a:rPr lang="en-US" sz="3300" kern="1200" dirty="0" err="1"/>
            <a:t>chữa</a:t>
          </a:r>
          <a:r>
            <a:rPr lang="en-US" sz="3300" kern="1200" dirty="0"/>
            <a:t> </a:t>
          </a:r>
          <a:r>
            <a:rPr lang="en-US" sz="3300" kern="1200" dirty="0" err="1"/>
            <a:t>cháy</a:t>
          </a:r>
          <a:r>
            <a:rPr lang="en-US" sz="3300" kern="1200" dirty="0"/>
            <a:t>…); </a:t>
          </a:r>
        </a:p>
      </dsp:txBody>
      <dsp:txXfrm>
        <a:off x="696297" y="538547"/>
        <a:ext cx="4171627" cy="2590157"/>
      </dsp:txXfrm>
    </dsp:sp>
    <dsp:sp modelId="{915D6951-9C0B-CB41-9F11-BD059E66BF25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98E8A-8737-6041-851B-6D997FF56EE4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Thủ</a:t>
          </a:r>
          <a:r>
            <a:rPr lang="en-US" sz="3300" kern="1200" dirty="0"/>
            <a:t> </a:t>
          </a:r>
          <a:r>
            <a:rPr lang="en-US" sz="3300" kern="1200" dirty="0" err="1"/>
            <a:t>tục</a:t>
          </a:r>
          <a:r>
            <a:rPr lang="en-US" sz="3300" kern="1200" dirty="0"/>
            <a:t> </a:t>
          </a:r>
          <a:r>
            <a:rPr lang="en-US" sz="3300" kern="1200" dirty="0" err="1"/>
            <a:t>xuất</a:t>
          </a:r>
          <a:r>
            <a:rPr lang="en-US" sz="3300" kern="1200" dirty="0"/>
            <a:t> </a:t>
          </a:r>
          <a:r>
            <a:rPr lang="en-US" sz="3300" kern="1200" dirty="0" err="1"/>
            <a:t>nhập</a:t>
          </a:r>
          <a:r>
            <a:rPr lang="en-US" sz="3300" kern="1200" dirty="0"/>
            <a:t> </a:t>
          </a:r>
          <a:r>
            <a:rPr lang="en-US" sz="3300" kern="1200" dirty="0" err="1"/>
            <a:t>khẩu</a:t>
          </a:r>
          <a:r>
            <a:rPr lang="en-US" sz="3300" kern="1200" dirty="0"/>
            <a:t> (</a:t>
          </a:r>
          <a:r>
            <a:rPr lang="en-US" sz="3300" kern="1200" dirty="0" err="1"/>
            <a:t>hải</a:t>
          </a:r>
          <a:r>
            <a:rPr lang="en-US" sz="3300" kern="1200" dirty="0"/>
            <a:t> </a:t>
          </a:r>
          <a:r>
            <a:rPr lang="en-US" sz="3300" kern="1200" dirty="0" err="1"/>
            <a:t>quan</a:t>
          </a:r>
          <a:r>
            <a:rPr lang="en-US" sz="3300" kern="1200" dirty="0"/>
            <a:t> </a:t>
          </a:r>
          <a:r>
            <a:rPr lang="en-US" sz="3300" kern="1200" dirty="0" err="1"/>
            <a:t>và</a:t>
          </a:r>
          <a:r>
            <a:rPr lang="en-US" sz="3300" kern="1200" dirty="0"/>
            <a:t> </a:t>
          </a:r>
          <a:r>
            <a:rPr lang="en-US" sz="3300" kern="1200" dirty="0" err="1"/>
            <a:t>kiểm</a:t>
          </a:r>
          <a:r>
            <a:rPr lang="en-US" sz="3300" kern="1200" dirty="0"/>
            <a:t> </a:t>
          </a:r>
          <a:r>
            <a:rPr lang="en-US" sz="3300" kern="1200" dirty="0" err="1"/>
            <a:t>tra</a:t>
          </a:r>
          <a:r>
            <a:rPr lang="en-US" sz="3300" kern="1200" dirty="0"/>
            <a:t> </a:t>
          </a:r>
          <a:r>
            <a:rPr lang="en-US" sz="3300" kern="1200" dirty="0" err="1"/>
            <a:t>chuyên</a:t>
          </a:r>
          <a:r>
            <a:rPr lang="en-US" sz="3300" kern="1200" dirty="0"/>
            <a:t> </a:t>
          </a:r>
          <a:r>
            <a:rPr lang="en-US" sz="3300" kern="1200" dirty="0" err="1"/>
            <a:t>ngành</a:t>
          </a:r>
          <a:r>
            <a:rPr lang="en-US" sz="3300" kern="1200" dirty="0"/>
            <a:t>). </a:t>
          </a:r>
        </a:p>
      </dsp:txBody>
      <dsp:txXfrm>
        <a:off x="5991936" y="538547"/>
        <a:ext cx="4171627" cy="2590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F3D89-B2F7-BA4F-94D7-B335BCEDB66F}" type="datetimeFigureOut">
              <a:rPr lang="en-VN" smtClean="0"/>
              <a:t>26/10/2021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0C984-3B6F-024B-AB9D-24E30A473F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6613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98ec5afe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98ec5afe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9573656ce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9573656ce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606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98ec5afe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98ec5afe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2187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9912136dfa_0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9912136dfa_0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39D1F-7D20-4467-AE87-2782D44F68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262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51F9-4123-854B-A4E5-C53063E7D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96776-4E30-2947-8DAF-FBFB0EF49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3A639-112C-E14A-A864-83E02BE0B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23FC-1A4C-2243-81CE-E76529E57B56}" type="datetimeFigureOut">
              <a:rPr lang="en-VN" smtClean="0"/>
              <a:t>26/10/2021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0C376-0335-EC4F-A7B4-B76F51E0B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56C7A-E616-924C-BA50-3424242CF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FA25-0EAA-4743-A13E-64C0EA363CF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56719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8B1EC-DBDC-0B4F-88C8-94E8F21F5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8B0BF-A105-B44B-961B-25CEC517A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E296F-F59E-2248-AA43-9A347A4F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23FC-1A4C-2243-81CE-E76529E57B56}" type="datetimeFigureOut">
              <a:rPr lang="en-VN" smtClean="0"/>
              <a:t>26/10/2021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8A78B-2AF3-944A-91C8-0AE224424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46794-50AD-B547-9035-EA43DD299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FA25-0EAA-4743-A13E-64C0EA363CF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5326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D63277-8E4B-1F4E-81FE-A8C2B82897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3C9BDD-B5B5-7842-B8E6-9281552FB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967F8-2F9B-FC42-97E0-F4B95CFCD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23FC-1A4C-2243-81CE-E76529E57B56}" type="datetimeFigureOut">
              <a:rPr lang="en-VN" smtClean="0"/>
              <a:t>26/10/2021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5591D-F0B9-424E-9E87-4E8D3A1B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6637E-EAB3-0047-8080-B8DF0F9D7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FA25-0EAA-4743-A13E-64C0EA363CF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22316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A04B9-6AD3-4FD6-BB61-CB667674E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E36463-C6B0-4C5C-A40A-DFEA3BE34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EBB2D-FFD7-40B4-B64B-2E33B716C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00FD-2FB1-4E6E-BE87-7ABC53B4CEA9}" type="datetimeFigureOut">
              <a:rPr lang="vi-VN" smtClean="0"/>
              <a:t>26/10/2021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23E8C-C616-4AD6-B9C0-2222D1CC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4A112-BE58-42BB-B4C9-B218B406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BF356-9A71-4EC9-85E6-167E396951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01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64A50CC2-C33B-4675-A9F4-DF7502F1AB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5632" y="-1"/>
            <a:ext cx="5234607" cy="6858001"/>
          </a:xfrm>
        </p:spPr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242AF8-6928-449C-81A2-42D7484BB0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8225" y="762402"/>
            <a:ext cx="3803348" cy="157791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Nội</a:t>
            </a:r>
            <a:r>
              <a:rPr lang="en-US" dirty="0"/>
              <a:t> dung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31FAE6-7E2D-476B-8BD5-40E7900981C4}"/>
              </a:ext>
            </a:extLst>
          </p:cNvPr>
          <p:cNvSpPr txBox="1"/>
          <p:nvPr userDrawn="1"/>
        </p:nvSpPr>
        <p:spPr>
          <a:xfrm>
            <a:off x="7208225" y="2606910"/>
            <a:ext cx="121828" cy="298581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800" dirty="0">
                <a:solidFill>
                  <a:schemeClr val="tx1">
                    <a:alpha val="50000"/>
                  </a:schemeClr>
                </a:solidFill>
                <a:ea typeface="Open Sans" charset="0"/>
                <a:cs typeface="Open Sans" charset="0"/>
              </a:rPr>
              <a:t>1</a:t>
            </a:r>
          </a:p>
          <a:p>
            <a:pPr>
              <a:lnSpc>
                <a:spcPct val="200000"/>
              </a:lnSpc>
            </a:pPr>
            <a:r>
              <a:rPr lang="en-US" sz="1800" dirty="0">
                <a:solidFill>
                  <a:schemeClr val="tx1">
                    <a:alpha val="50000"/>
                  </a:schemeClr>
                </a:solidFill>
                <a:ea typeface="Open Sans" charset="0"/>
                <a:cs typeface="Open Sans" charset="0"/>
              </a:rPr>
              <a:t>2</a:t>
            </a:r>
          </a:p>
          <a:p>
            <a:pPr>
              <a:lnSpc>
                <a:spcPct val="200000"/>
              </a:lnSpc>
            </a:pPr>
            <a:r>
              <a:rPr lang="en-US" sz="1800" dirty="0">
                <a:solidFill>
                  <a:schemeClr val="tx1">
                    <a:alpha val="50000"/>
                  </a:schemeClr>
                </a:solidFill>
                <a:ea typeface="Open Sans" charset="0"/>
                <a:cs typeface="Open Sans" charset="0"/>
              </a:rPr>
              <a:t>3</a:t>
            </a:r>
          </a:p>
          <a:p>
            <a:pPr>
              <a:lnSpc>
                <a:spcPct val="200000"/>
              </a:lnSpc>
            </a:pPr>
            <a:r>
              <a:rPr lang="en-US" sz="1800" dirty="0">
                <a:solidFill>
                  <a:schemeClr val="tx1">
                    <a:alpha val="50000"/>
                  </a:schemeClr>
                </a:solidFill>
                <a:ea typeface="Open Sans" charset="0"/>
                <a:cs typeface="Open Sans" charset="0"/>
              </a:rPr>
              <a:t>4</a:t>
            </a:r>
          </a:p>
          <a:p>
            <a:pPr>
              <a:lnSpc>
                <a:spcPct val="300000"/>
              </a:lnSpc>
            </a:pPr>
            <a:r>
              <a:rPr lang="en-US" sz="1800" dirty="0">
                <a:solidFill>
                  <a:schemeClr val="tx1">
                    <a:alpha val="50000"/>
                  </a:schemeClr>
                </a:solidFill>
                <a:ea typeface="Open Sans" charset="0"/>
                <a:cs typeface="Open Sans" charset="0"/>
              </a:rPr>
              <a:t>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35B1F5-9C88-4FC4-84E1-697A3DCEC77F}"/>
              </a:ext>
            </a:extLst>
          </p:cNvPr>
          <p:cNvCxnSpPr/>
          <p:nvPr/>
        </p:nvCxnSpPr>
        <p:spPr>
          <a:xfrm rot="5400000">
            <a:off x="1013139" y="486000"/>
            <a:ext cx="972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4AA91D-BB92-438E-8C3A-F10948B89DD2}"/>
              </a:ext>
            </a:extLst>
          </p:cNvPr>
          <p:cNvCxnSpPr/>
          <p:nvPr/>
        </p:nvCxnSpPr>
        <p:spPr>
          <a:xfrm rot="5400000">
            <a:off x="1013139" y="1475431"/>
            <a:ext cx="972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0A7F51-998F-498D-9E71-9D47AE51467F}"/>
              </a:ext>
            </a:extLst>
          </p:cNvPr>
          <p:cNvCxnSpPr/>
          <p:nvPr/>
        </p:nvCxnSpPr>
        <p:spPr>
          <a:xfrm rot="5400000">
            <a:off x="1013139" y="2464862"/>
            <a:ext cx="972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A236D3-EEBA-4349-8036-19A5659F3652}"/>
              </a:ext>
            </a:extLst>
          </p:cNvPr>
          <p:cNvCxnSpPr/>
          <p:nvPr/>
        </p:nvCxnSpPr>
        <p:spPr>
          <a:xfrm rot="5400000">
            <a:off x="1013139" y="3454293"/>
            <a:ext cx="9720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BE847-B1CA-42A5-850B-D4594331B0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53593" y="2807453"/>
            <a:ext cx="3576637" cy="31908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F12E299-0BFB-4EFA-B39B-727705F9D0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53593" y="3348207"/>
            <a:ext cx="3576637" cy="31908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cận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về</a:t>
            </a:r>
            <a:r>
              <a:rPr lang="en-US" dirty="0"/>
              <a:t> TTHC XNK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3588968-85BD-4241-B7A9-6BBBEEBBF6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53593" y="3903333"/>
            <a:ext cx="3576637" cy="31908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TTHC </a:t>
            </a:r>
            <a:r>
              <a:rPr lang="en-US" dirty="0" err="1"/>
              <a:t>Hải</a:t>
            </a:r>
            <a:r>
              <a:rPr lang="en-US" dirty="0"/>
              <a:t> </a:t>
            </a:r>
            <a:r>
              <a:rPr lang="en-US" dirty="0" err="1"/>
              <a:t>quan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F94C168-3ABD-4D8F-B6BA-F18C3787D5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3593" y="4444087"/>
            <a:ext cx="3576637" cy="31908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giám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hóa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EE65E51-3DAD-45CF-B93E-552E83B17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53593" y="5205301"/>
            <a:ext cx="3576637" cy="31908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HQ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BFB9E0-783D-4141-B020-4D7C729AF75E}"/>
              </a:ext>
            </a:extLst>
          </p:cNvPr>
          <p:cNvCxnSpPr/>
          <p:nvPr userDrawn="1"/>
        </p:nvCxnSpPr>
        <p:spPr>
          <a:xfrm rot="5400000">
            <a:off x="1013139" y="4443724"/>
            <a:ext cx="972000" cy="0"/>
          </a:xfrm>
          <a:prstGeom prst="line">
            <a:avLst/>
          </a:prstGeom>
          <a:ln w="57150">
            <a:solidFill>
              <a:srgbClr val="22B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DB1EE98-239E-49B7-953B-E70CD708F635}"/>
              </a:ext>
            </a:extLst>
          </p:cNvPr>
          <p:cNvCxnSpPr/>
          <p:nvPr userDrawn="1"/>
        </p:nvCxnSpPr>
        <p:spPr>
          <a:xfrm rot="5400000">
            <a:off x="1013139" y="5433155"/>
            <a:ext cx="972000" cy="0"/>
          </a:xfrm>
          <a:prstGeom prst="line">
            <a:avLst/>
          </a:prstGeom>
          <a:ln w="57150">
            <a:solidFill>
              <a:srgbClr val="F144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B61F0-651F-4B17-9F0C-96C98010E10A}"/>
              </a:ext>
            </a:extLst>
          </p:cNvPr>
          <p:cNvCxnSpPr/>
          <p:nvPr userDrawn="1"/>
        </p:nvCxnSpPr>
        <p:spPr>
          <a:xfrm rot="5400000">
            <a:off x="1013139" y="6422584"/>
            <a:ext cx="97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94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60E4C547-7B05-4FD9-8938-F22507CF5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631" y="1319865"/>
            <a:ext cx="7091902" cy="108890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3961F-1365-467E-B501-4881FE454333}"/>
              </a:ext>
            </a:extLst>
          </p:cNvPr>
          <p:cNvSpPr txBox="1"/>
          <p:nvPr userDrawn="1"/>
        </p:nvSpPr>
        <p:spPr>
          <a:xfrm>
            <a:off x="1535631" y="4846765"/>
            <a:ext cx="3053302" cy="86485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400" b="1" i="0" dirty="0" err="1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Thông</a:t>
            </a:r>
            <a:r>
              <a:rPr lang="en-US" sz="1400" b="1" i="0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tin </a:t>
            </a:r>
            <a:r>
              <a:rPr lang="en-US" sz="1400" b="1" i="0" dirty="0" err="1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chung</a:t>
            </a:r>
            <a:endParaRPr lang="en-US" sz="1400" b="1" i="0" dirty="0">
              <a:latin typeface="AG DaxProMedium" panose="02000506060000020004" pitchFamily="50" charset="-93"/>
              <a:ea typeface="Playfair Display" charset="0"/>
              <a:cs typeface="Playfair Display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dirty="0" err="1"/>
              <a:t>Bối</a:t>
            </a:r>
            <a:r>
              <a:rPr lang="en-US" sz="1100" dirty="0"/>
              <a:t> </a:t>
            </a:r>
            <a:r>
              <a:rPr lang="en-US" sz="1100" dirty="0" err="1"/>
              <a:t>cảnh</a:t>
            </a:r>
            <a:endParaRPr lang="en-US" sz="11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dirty="0" err="1"/>
              <a:t>Đơn</a:t>
            </a:r>
            <a:r>
              <a:rPr lang="en-US" sz="1100" dirty="0"/>
              <a:t> </a:t>
            </a:r>
            <a:r>
              <a:rPr lang="en-US" sz="1100" dirty="0" err="1"/>
              <a:t>vị</a:t>
            </a:r>
            <a:r>
              <a:rPr lang="en-US" sz="1100" dirty="0"/>
              <a:t> </a:t>
            </a:r>
            <a:r>
              <a:rPr lang="en-US" sz="1100" dirty="0" err="1"/>
              <a:t>thực</a:t>
            </a:r>
            <a:r>
              <a:rPr lang="en-US" sz="1100" dirty="0"/>
              <a:t> </a:t>
            </a:r>
            <a:r>
              <a:rPr lang="en-US" sz="1100" dirty="0" err="1"/>
              <a:t>hiện</a:t>
            </a:r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46E47-F024-49B1-8F3D-1FDDF3B3A83D}"/>
              </a:ext>
            </a:extLst>
          </p:cNvPr>
          <p:cNvSpPr txBox="1"/>
          <p:nvPr userDrawn="1"/>
        </p:nvSpPr>
        <p:spPr>
          <a:xfrm>
            <a:off x="5112797" y="4846765"/>
            <a:ext cx="3053302" cy="944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Phương</a:t>
            </a: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pháp</a:t>
            </a: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thực</a:t>
            </a: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hiện</a:t>
            </a:r>
            <a:endParaRPr lang="en-US" sz="1400" b="1" i="0" kern="1200" dirty="0">
              <a:solidFill>
                <a:schemeClr val="tx1"/>
              </a:solidFill>
              <a:latin typeface="AG DaxProMedium" panose="02000506060000020004" pitchFamily="50" charset="-93"/>
              <a:ea typeface="Playfair Display" charset="0"/>
              <a:cs typeface="Playfair Display" charset="0"/>
            </a:endParaRPr>
          </a:p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Chọn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mẫu</a:t>
            </a:r>
            <a:endParaRPr lang="en-US" sz="1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phản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hồi</a:t>
            </a:r>
            <a:endParaRPr lang="en-US" sz="1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343694-E1B6-40DE-A662-3F0DA1A3A1AB}"/>
              </a:ext>
            </a:extLst>
          </p:cNvPr>
          <p:cNvSpPr txBox="1"/>
          <p:nvPr userDrawn="1"/>
        </p:nvSpPr>
        <p:spPr>
          <a:xfrm>
            <a:off x="8689964" y="4846765"/>
            <a:ext cx="3053302" cy="867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Đặc</a:t>
            </a: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điểm</a:t>
            </a: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của</a:t>
            </a: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doanh</a:t>
            </a: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nghiệp</a:t>
            </a: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phản</a:t>
            </a: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hồi</a:t>
            </a:r>
            <a:endParaRPr lang="en-US" sz="1400" b="1" i="0" kern="1200" dirty="0">
              <a:solidFill>
                <a:schemeClr val="tx1"/>
              </a:solidFill>
              <a:latin typeface="AG DaxProMedium" panose="02000506060000020004" pitchFamily="50" charset="-93"/>
              <a:ea typeface="Playfair Display" charset="0"/>
              <a:cs typeface="Playfair Display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100" dirty="0" err="1"/>
              <a:t>Một</a:t>
            </a:r>
            <a:r>
              <a:rPr lang="en-US" sz="1100" dirty="0"/>
              <a:t> </a:t>
            </a:r>
            <a:r>
              <a:rPr lang="en-US" sz="1100" dirty="0" err="1"/>
              <a:t>số</a:t>
            </a:r>
            <a:r>
              <a:rPr lang="en-US" sz="1100" dirty="0"/>
              <a:t> </a:t>
            </a:r>
            <a:r>
              <a:rPr lang="en-US" sz="1100" dirty="0" err="1"/>
              <a:t>đặc</a:t>
            </a:r>
            <a:r>
              <a:rPr lang="en-US" sz="1100" dirty="0"/>
              <a:t> </a:t>
            </a:r>
            <a:r>
              <a:rPr lang="en-US" sz="1100" dirty="0" err="1"/>
              <a:t>điểm</a:t>
            </a:r>
            <a:r>
              <a:rPr lang="en-US" sz="1100" dirty="0"/>
              <a:t> </a:t>
            </a:r>
            <a:r>
              <a:rPr lang="en-US" sz="1100" dirty="0" err="1"/>
              <a:t>về</a:t>
            </a:r>
            <a:r>
              <a:rPr lang="en-US" sz="1100" dirty="0"/>
              <a:t> </a:t>
            </a:r>
            <a:r>
              <a:rPr lang="en-US" sz="1100" dirty="0" err="1"/>
              <a:t>ngành</a:t>
            </a:r>
            <a:r>
              <a:rPr lang="en-US" sz="1100" dirty="0"/>
              <a:t> </a:t>
            </a:r>
            <a:r>
              <a:rPr lang="en-US" sz="1100" dirty="0" err="1"/>
              <a:t>nghề</a:t>
            </a:r>
            <a:r>
              <a:rPr lang="en-US" sz="1100" dirty="0"/>
              <a:t>, </a:t>
            </a:r>
            <a:r>
              <a:rPr lang="en-US" sz="1100" dirty="0" err="1"/>
              <a:t>khu</a:t>
            </a:r>
            <a:r>
              <a:rPr lang="en-US" sz="1100" dirty="0"/>
              <a:t> </a:t>
            </a:r>
            <a:r>
              <a:rPr lang="en-US" sz="1100" dirty="0" err="1"/>
              <a:t>vực</a:t>
            </a:r>
            <a:r>
              <a:rPr lang="en-US" sz="1100" dirty="0"/>
              <a:t> </a:t>
            </a:r>
            <a:r>
              <a:rPr lang="en-US" sz="1100" dirty="0" err="1"/>
              <a:t>kinh</a:t>
            </a:r>
            <a:r>
              <a:rPr lang="en-US" sz="1100" dirty="0"/>
              <a:t> </a:t>
            </a:r>
            <a:r>
              <a:rPr lang="en-US" sz="1100" dirty="0" err="1"/>
              <a:t>tế</a:t>
            </a:r>
            <a:r>
              <a:rPr lang="en-US" sz="1100" dirty="0"/>
              <a:t>, </a:t>
            </a:r>
            <a:r>
              <a:rPr lang="en-US" sz="1100" dirty="0" err="1"/>
              <a:t>quy</a:t>
            </a:r>
            <a:r>
              <a:rPr lang="en-US" sz="1100" dirty="0"/>
              <a:t> </a:t>
            </a:r>
            <a:r>
              <a:rPr lang="en-US" sz="1100" dirty="0" err="1"/>
              <a:t>mô</a:t>
            </a:r>
            <a:r>
              <a:rPr lang="en-US" sz="1100" dirty="0"/>
              <a:t> </a:t>
            </a:r>
            <a:r>
              <a:rPr lang="en-US" sz="1100" dirty="0" err="1"/>
              <a:t>vốn</a:t>
            </a:r>
            <a:r>
              <a:rPr lang="en-US" sz="1100" dirty="0"/>
              <a:t>, </a:t>
            </a:r>
            <a:r>
              <a:rPr lang="en-US" sz="1100" dirty="0" err="1"/>
              <a:t>thị</a:t>
            </a:r>
            <a:r>
              <a:rPr lang="en-US" sz="1100" dirty="0"/>
              <a:t> </a:t>
            </a:r>
            <a:r>
              <a:rPr lang="en-US" sz="1100" dirty="0" err="1"/>
              <a:t>trường</a:t>
            </a:r>
            <a:r>
              <a:rPr lang="en-US" sz="1100" dirty="0"/>
              <a:t> </a:t>
            </a:r>
            <a:r>
              <a:rPr lang="en-US" sz="1100" dirty="0" err="1"/>
              <a:t>xuất</a:t>
            </a:r>
            <a:r>
              <a:rPr lang="en-US" sz="1100" dirty="0"/>
              <a:t> </a:t>
            </a:r>
            <a:r>
              <a:rPr lang="en-US" sz="1100" dirty="0" err="1"/>
              <a:t>nhập</a:t>
            </a:r>
            <a:r>
              <a:rPr lang="en-US" sz="1100" dirty="0"/>
              <a:t> </a:t>
            </a:r>
            <a:r>
              <a:rPr lang="en-US" sz="1100" dirty="0" err="1"/>
              <a:t>khẩu</a:t>
            </a:r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B1DDD-F2FB-46AD-8D0C-BA3F1C2BE36A}"/>
              </a:ext>
            </a:extLst>
          </p:cNvPr>
          <p:cNvSpPr/>
          <p:nvPr userDrawn="1"/>
        </p:nvSpPr>
        <p:spPr>
          <a:xfrm>
            <a:off x="1535630" y="955798"/>
            <a:ext cx="3502037" cy="30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00" spc="0" dirty="0">
              <a:solidFill>
                <a:schemeClr val="bg1"/>
              </a:solidFill>
              <a:latin typeface="+mj-lt"/>
              <a:ea typeface="Bebas Neue" charset="0"/>
              <a:cs typeface="Bebas Neue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8D5F1B-DDD1-4EFB-9FDD-5A8BA57E6343}"/>
              </a:ext>
            </a:extLst>
          </p:cNvPr>
          <p:cNvCxnSpPr/>
          <p:nvPr userDrawn="1"/>
        </p:nvCxnSpPr>
        <p:spPr>
          <a:xfrm>
            <a:off x="5037667" y="972732"/>
            <a:ext cx="357716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752249-C38C-422D-B6FD-F3E8966DD2CD}"/>
              </a:ext>
            </a:extLst>
          </p:cNvPr>
          <p:cNvCxnSpPr/>
          <p:nvPr userDrawn="1"/>
        </p:nvCxnSpPr>
        <p:spPr>
          <a:xfrm>
            <a:off x="8614833" y="972732"/>
            <a:ext cx="357716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E4629C5-C077-40E8-9098-D8208B75C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5631" y="2408766"/>
            <a:ext cx="3502036" cy="2256367"/>
          </a:xfrm>
        </p:spPr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1BCF5232-DA6E-469B-9F93-0D2B0E695D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2797" y="2408766"/>
            <a:ext cx="3502036" cy="2256367"/>
          </a:xfrm>
        </p:spPr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D427ECA-1049-4687-94D5-C02CC0626A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9964" y="2408766"/>
            <a:ext cx="3502036" cy="2256367"/>
          </a:xfrm>
        </p:spPr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FE070-D69A-483A-AEF7-C926EA2D6B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7494" y="962548"/>
            <a:ext cx="3470174" cy="298050"/>
          </a:xfrm>
        </p:spPr>
        <p:txBody>
          <a:bodyPr>
            <a:normAutofit/>
          </a:bodyPr>
          <a:lstStyle>
            <a:lvl1pPr marL="0" indent="0">
              <a:buNone/>
              <a:defRPr lang="en-US" sz="13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262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90D299-307E-44FD-8FCA-58303D4F6F8C}"/>
              </a:ext>
            </a:extLst>
          </p:cNvPr>
          <p:cNvSpPr txBox="1"/>
          <p:nvPr userDrawn="1"/>
        </p:nvSpPr>
        <p:spPr>
          <a:xfrm>
            <a:off x="1535631" y="4846765"/>
            <a:ext cx="3053302" cy="8894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Elizabeth Blackburn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100" dirty="0"/>
              <a:t>A peep at some distant orb has power to raise and purify our thoughts.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056B3-D9CE-4840-A94B-E748316E41B3}"/>
              </a:ext>
            </a:extLst>
          </p:cNvPr>
          <p:cNvSpPr txBox="1"/>
          <p:nvPr userDrawn="1"/>
        </p:nvSpPr>
        <p:spPr>
          <a:xfrm>
            <a:off x="5112797" y="4846765"/>
            <a:ext cx="3053302" cy="8894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Albert Einstein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100" dirty="0"/>
              <a:t>A peep at some distant orb has power to raise and purify our thoughts.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2F329B-FFC1-47AF-9459-B56D93566D4F}"/>
              </a:ext>
            </a:extLst>
          </p:cNvPr>
          <p:cNvCxnSpPr/>
          <p:nvPr userDrawn="1"/>
        </p:nvCxnSpPr>
        <p:spPr>
          <a:xfrm>
            <a:off x="0" y="972732"/>
            <a:ext cx="5112797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374E97-1452-4480-9131-A4D3064F7E27}"/>
              </a:ext>
            </a:extLst>
          </p:cNvPr>
          <p:cNvCxnSpPr/>
          <p:nvPr userDrawn="1"/>
        </p:nvCxnSpPr>
        <p:spPr>
          <a:xfrm>
            <a:off x="5037667" y="972732"/>
            <a:ext cx="357716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C3F517A-729F-49FC-8D8D-337AB95478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5631" y="2408766"/>
            <a:ext cx="3502036" cy="2256367"/>
          </a:xfrm>
        </p:spPr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5E4F6BC-CAFE-4B0D-B078-65F47B506E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2797" y="2408766"/>
            <a:ext cx="3502036" cy="2256367"/>
          </a:xfrm>
        </p:spPr>
      </p:sp>
    </p:spTree>
    <p:extLst>
      <p:ext uri="{BB962C8B-B14F-4D97-AF65-F5344CB8AC3E}">
        <p14:creationId xmlns:p14="http://schemas.microsoft.com/office/powerpoint/2010/main" val="21693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D7198-2F5B-4AA6-9420-093B7F3C0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687075"/>
            <a:ext cx="11374710" cy="43513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89B8-080B-4677-BDB1-B8F3104D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8264" y="6426785"/>
            <a:ext cx="761685" cy="331292"/>
          </a:xfrm>
        </p:spPr>
        <p:txBody>
          <a:bodyPr anchor="b"/>
          <a:lstStyle>
            <a:lvl1pPr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ABF356-9A71-4EC9-85E6-167E396951FE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FE959B-C49D-4133-BB9B-50752E46F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5"/>
            <a:ext cx="11374710" cy="64135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511FA1-07DC-4A82-969C-20614D11D33C}"/>
              </a:ext>
            </a:extLst>
          </p:cNvPr>
          <p:cNvCxnSpPr>
            <a:cxnSpLocks/>
          </p:cNvCxnSpPr>
          <p:nvPr userDrawn="1"/>
        </p:nvCxnSpPr>
        <p:spPr>
          <a:xfrm>
            <a:off x="389782" y="694892"/>
            <a:ext cx="113929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0FBF4E-64E6-4036-9C37-A58E488AFC7C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56" name="Footer Placeholder 4">
              <a:extLst>
                <a:ext uri="{FF2B5EF4-FFF2-40B4-BE49-F238E27FC236}">
                  <a16:creationId xmlns:a16="http://schemas.microsoft.com/office/drawing/2014/main" id="{5A3AD87F-9A37-447C-89DF-5DAFB507743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schemeClr val="accent2"/>
                  </a:solidFill>
                </a:rPr>
                <a:t>GIỚI THIỆU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227C87E-7809-4757-88B4-EDEC9D8712B4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505B91-6806-41BF-95F6-C5F94286D957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41" name="Footer Placeholder 4">
              <a:extLst>
                <a:ext uri="{FF2B5EF4-FFF2-40B4-BE49-F238E27FC236}">
                  <a16:creationId xmlns:a16="http://schemas.microsoft.com/office/drawing/2014/main" id="{710C3FFC-1795-4F4F-82A6-25E55487E27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TIẾP CẬN THÔNG TIN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88092F3-2E46-493A-87FA-B723C763BFB8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CC279C-6B9E-4C3B-9778-38B369048500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42" name="Footer Placeholder 4">
              <a:extLst>
                <a:ext uri="{FF2B5EF4-FFF2-40B4-BE49-F238E27FC236}">
                  <a16:creationId xmlns:a16="http://schemas.microsoft.com/office/drawing/2014/main" id="{4A4EC596-E2AE-410F-8074-097687196C7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THỦ TỤC HẢI QUAN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E8EC38B-4D40-482D-B3DD-FE4B5137F642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9C618A7-E2E4-4182-A7EB-C905A2A4AC9A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45" name="Footer Placeholder 4">
              <a:extLst>
                <a:ext uri="{FF2B5EF4-FFF2-40B4-BE49-F238E27FC236}">
                  <a16:creationId xmlns:a16="http://schemas.microsoft.com/office/drawing/2014/main" id="{8770E5A2-DD87-4629-B3ED-94D93C8B93F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QUẢN LÝ VÀ KIỂM TRA CHUYÊN NGÀNH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0F4CBB8-E023-4251-93C0-3873140765B0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F9C685-BEF0-443B-953B-461269E0A736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46" name="Footer Placeholder 4">
              <a:extLst>
                <a:ext uri="{FF2B5EF4-FFF2-40B4-BE49-F238E27FC236}">
                  <a16:creationId xmlns:a16="http://schemas.microsoft.com/office/drawing/2014/main" id="{17A014F9-8A1E-4145-B37E-1EB8BDCF9E1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KHUYẾN NGHỊ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0B4E371-AA40-4A02-9226-AE64D54B10B0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23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D7198-2F5B-4AA6-9420-093B7F3C0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406320"/>
            <a:ext cx="4272653" cy="363209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FE959B-C49D-4133-BB9B-50752E46F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4"/>
            <a:ext cx="4272653" cy="142048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511FA1-07DC-4A82-969C-20614D11D33C}"/>
              </a:ext>
            </a:extLst>
          </p:cNvPr>
          <p:cNvCxnSpPr>
            <a:cxnSpLocks/>
          </p:cNvCxnSpPr>
          <p:nvPr userDrawn="1"/>
        </p:nvCxnSpPr>
        <p:spPr>
          <a:xfrm>
            <a:off x="389782" y="694892"/>
            <a:ext cx="1139291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AD1B44C3-62F3-4420-83B3-BB653A84D0B1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49DA6DE-A080-4E6B-A51B-EDF0F4561C6C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27" name="Footer Placeholder 4">
              <a:extLst>
                <a:ext uri="{FF2B5EF4-FFF2-40B4-BE49-F238E27FC236}">
                  <a16:creationId xmlns:a16="http://schemas.microsoft.com/office/drawing/2014/main" id="{9F5BD91A-15AE-4E67-B530-2B557D03184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schemeClr val="accent2"/>
                  </a:solidFill>
                </a:rPr>
                <a:t>GIỚI THIỆU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F2EE60-4744-4A20-9364-E5E785B294F8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2FB490B-4EFC-4131-8AEC-9A1757D03286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30" name="Footer Placeholder 4">
              <a:extLst>
                <a:ext uri="{FF2B5EF4-FFF2-40B4-BE49-F238E27FC236}">
                  <a16:creationId xmlns:a16="http://schemas.microsoft.com/office/drawing/2014/main" id="{D6D2F1BC-0BEB-4811-94BC-FF0889A8333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TIẾP CẬN THÔNG TIN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97067A-65DB-4A68-B88B-6F9C1886FE9C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0E16A95-213F-46DA-B2A4-BD577676B0AD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3" name="Footer Placeholder 4">
              <a:extLst>
                <a:ext uri="{FF2B5EF4-FFF2-40B4-BE49-F238E27FC236}">
                  <a16:creationId xmlns:a16="http://schemas.microsoft.com/office/drawing/2014/main" id="{0264B00B-A897-480D-90A5-183B523D20B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THỦ TỤC HẢI QUAN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D7E588D-05C1-4D14-9630-BEDBEAE6DCA9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8194C00-12C8-4CD6-B824-F58CBD512468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6" name="Footer Placeholder 4">
              <a:extLst>
                <a:ext uri="{FF2B5EF4-FFF2-40B4-BE49-F238E27FC236}">
                  <a16:creationId xmlns:a16="http://schemas.microsoft.com/office/drawing/2014/main" id="{2D684F9A-64A9-49BC-B81F-40A046EA10D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QUẢN LÝ VÀ KIỂM TRA CHUYÊN NGÀNH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5416ADA-FEC3-4522-8993-80E41D73BAEE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D701A89-1B0D-4B66-94B5-47497341AA36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39" name="Footer Placeholder 4">
              <a:extLst>
                <a:ext uri="{FF2B5EF4-FFF2-40B4-BE49-F238E27FC236}">
                  <a16:creationId xmlns:a16="http://schemas.microsoft.com/office/drawing/2014/main" id="{DCB4DF19-C41D-4F0C-87F6-92B5B0EBEAB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KHUYẾN NGHỊ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BF29397-96B0-48F7-92A6-AADA63637F1E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649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chemeClr val="accent2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D7198-2F5B-4AA6-9420-093B7F3C0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406320"/>
            <a:ext cx="4272653" cy="363209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FE959B-C49D-4133-BB9B-50752E46F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4"/>
            <a:ext cx="4272653" cy="142048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9EF375-06F6-4D93-8D45-EFEC38409E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7432" y="0"/>
            <a:ext cx="7074568" cy="6159500"/>
          </a:xfrm>
        </p:spPr>
        <p:txBody>
          <a:bodyPr/>
          <a:lstStyle/>
          <a:p>
            <a:endParaRPr lang="vi-VN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591FC8D-9721-45EA-911B-4AC3908D9B06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5029B73-27C2-4566-8607-BEB2F28DE2AA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27" name="Footer Placeholder 4">
              <a:extLst>
                <a:ext uri="{FF2B5EF4-FFF2-40B4-BE49-F238E27FC236}">
                  <a16:creationId xmlns:a16="http://schemas.microsoft.com/office/drawing/2014/main" id="{EAA88E6A-E702-41BD-826D-DEC4DFA2B5D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schemeClr val="accent2"/>
                  </a:solidFill>
                </a:rPr>
                <a:t>GIỚI THIỆU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0C6F152-94F7-4BA5-AF72-B185555A2F5E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C5265C2-52F3-4F10-9368-D8082A2AC9B9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30" name="Footer Placeholder 4">
              <a:extLst>
                <a:ext uri="{FF2B5EF4-FFF2-40B4-BE49-F238E27FC236}">
                  <a16:creationId xmlns:a16="http://schemas.microsoft.com/office/drawing/2014/main" id="{745D336A-2092-4627-AB0E-F1816C21217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TIẾP CẬN THÔNG TIN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8D2E00F-0492-403F-981C-822B3E96716D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3D224C-FA03-41A6-BFF7-DA85C7384D80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3" name="Footer Placeholder 4">
              <a:extLst>
                <a:ext uri="{FF2B5EF4-FFF2-40B4-BE49-F238E27FC236}">
                  <a16:creationId xmlns:a16="http://schemas.microsoft.com/office/drawing/2014/main" id="{B4339BB3-401D-4148-856D-E8F1242E23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THỦ TỤC HẢI QUAN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F41CC4A-4752-4BD0-A286-EC088AE5B251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FAD01EB-8917-401F-842C-1A394A31D2A0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6" name="Footer Placeholder 4">
              <a:extLst>
                <a:ext uri="{FF2B5EF4-FFF2-40B4-BE49-F238E27FC236}">
                  <a16:creationId xmlns:a16="http://schemas.microsoft.com/office/drawing/2014/main" id="{553C9FE2-B0DF-43EC-BDF5-D9CF7ADB00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QUẢN LÝ VÀ KIỂM TRA CHUYÊN NGÀNH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1B83725-0C8C-42C0-A1DA-8BC8E61599C3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466BAB0-0444-4841-B12F-5D8ECC393AFB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39" name="Footer Placeholder 4">
              <a:extLst>
                <a:ext uri="{FF2B5EF4-FFF2-40B4-BE49-F238E27FC236}">
                  <a16:creationId xmlns:a16="http://schemas.microsoft.com/office/drawing/2014/main" id="{E6C3801E-8977-4ABD-A8B1-A6F7FCA1E88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KHUYẾN NGHỊ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02F45DF-5B92-4131-8673-556D8878AE5F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926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F7BCB37D-97CE-44F9-8839-04262D9013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2011680"/>
          </a:xfrm>
        </p:spPr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F43CD346-7A15-439F-BE9F-BC8B0496D52C}"/>
              </a:ext>
            </a:extLst>
          </p:cNvPr>
          <p:cNvSpPr/>
          <p:nvPr userDrawn="1"/>
        </p:nvSpPr>
        <p:spPr>
          <a:xfrm>
            <a:off x="0" y="0"/>
            <a:ext cx="5683147" cy="2813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600" extrusionOk="0">
                <a:moveTo>
                  <a:pt x="21142" y="4271"/>
                </a:moveTo>
                <a:cubicBezTo>
                  <a:pt x="21112" y="4210"/>
                  <a:pt x="21078" y="4153"/>
                  <a:pt x="21042" y="4105"/>
                </a:cubicBezTo>
                <a:cubicBezTo>
                  <a:pt x="20953" y="3979"/>
                  <a:pt x="20855" y="3893"/>
                  <a:pt x="20755" y="3840"/>
                </a:cubicBezTo>
                <a:cubicBezTo>
                  <a:pt x="20479" y="3694"/>
                  <a:pt x="20172" y="3796"/>
                  <a:pt x="19864" y="4007"/>
                </a:cubicBezTo>
                <a:cubicBezTo>
                  <a:pt x="19852" y="4015"/>
                  <a:pt x="19840" y="4023"/>
                  <a:pt x="19828" y="4031"/>
                </a:cubicBezTo>
                <a:cubicBezTo>
                  <a:pt x="19373" y="4357"/>
                  <a:pt x="18923" y="4905"/>
                  <a:pt x="18587" y="5226"/>
                </a:cubicBezTo>
                <a:cubicBezTo>
                  <a:pt x="16828" y="6905"/>
                  <a:pt x="15102" y="8766"/>
                  <a:pt x="13290" y="10192"/>
                </a:cubicBezTo>
                <a:cubicBezTo>
                  <a:pt x="13134" y="10314"/>
                  <a:pt x="12978" y="10436"/>
                  <a:pt x="12820" y="10550"/>
                </a:cubicBezTo>
                <a:cubicBezTo>
                  <a:pt x="12768" y="10583"/>
                  <a:pt x="12719" y="10615"/>
                  <a:pt x="12667" y="10648"/>
                </a:cubicBezTo>
                <a:cubicBezTo>
                  <a:pt x="12449" y="10786"/>
                  <a:pt x="12233" y="10924"/>
                  <a:pt x="12015" y="11046"/>
                </a:cubicBezTo>
                <a:cubicBezTo>
                  <a:pt x="11945" y="11087"/>
                  <a:pt x="11874" y="11123"/>
                  <a:pt x="11804" y="11160"/>
                </a:cubicBezTo>
                <a:cubicBezTo>
                  <a:pt x="11100" y="11509"/>
                  <a:pt x="10395" y="11867"/>
                  <a:pt x="9688" y="12208"/>
                </a:cubicBezTo>
                <a:cubicBezTo>
                  <a:pt x="8903" y="12586"/>
                  <a:pt x="8114" y="12952"/>
                  <a:pt x="7325" y="13269"/>
                </a:cubicBezTo>
                <a:cubicBezTo>
                  <a:pt x="6662" y="13537"/>
                  <a:pt x="5987" y="13748"/>
                  <a:pt x="5315" y="13948"/>
                </a:cubicBezTo>
                <a:cubicBezTo>
                  <a:pt x="5623" y="13716"/>
                  <a:pt x="5931" y="13476"/>
                  <a:pt x="6234" y="13228"/>
                </a:cubicBezTo>
                <a:cubicBezTo>
                  <a:pt x="7037" y="12574"/>
                  <a:pt x="7834" y="11887"/>
                  <a:pt x="8621" y="11156"/>
                </a:cubicBezTo>
                <a:cubicBezTo>
                  <a:pt x="9039" y="10765"/>
                  <a:pt x="9456" y="10367"/>
                  <a:pt x="9866" y="9945"/>
                </a:cubicBezTo>
                <a:cubicBezTo>
                  <a:pt x="9972" y="9835"/>
                  <a:pt x="10076" y="9721"/>
                  <a:pt x="10182" y="9607"/>
                </a:cubicBezTo>
                <a:cubicBezTo>
                  <a:pt x="10763" y="8994"/>
                  <a:pt x="11336" y="8351"/>
                  <a:pt x="11907" y="7697"/>
                </a:cubicBezTo>
                <a:cubicBezTo>
                  <a:pt x="12365" y="7173"/>
                  <a:pt x="12820" y="6641"/>
                  <a:pt x="13276" y="6112"/>
                </a:cubicBezTo>
                <a:cubicBezTo>
                  <a:pt x="14355" y="4861"/>
                  <a:pt x="15449" y="3658"/>
                  <a:pt x="16498" y="2300"/>
                </a:cubicBezTo>
                <a:cubicBezTo>
                  <a:pt x="16556" y="2223"/>
                  <a:pt x="16614" y="2150"/>
                  <a:pt x="16672" y="2077"/>
                </a:cubicBezTo>
                <a:cubicBezTo>
                  <a:pt x="16720" y="2012"/>
                  <a:pt x="16760" y="1943"/>
                  <a:pt x="16796" y="1869"/>
                </a:cubicBezTo>
                <a:cubicBezTo>
                  <a:pt x="17077" y="1284"/>
                  <a:pt x="17001" y="447"/>
                  <a:pt x="16734" y="0"/>
                </a:cubicBezTo>
                <a:lnTo>
                  <a:pt x="15705" y="0"/>
                </a:lnTo>
                <a:cubicBezTo>
                  <a:pt x="15519" y="146"/>
                  <a:pt x="15337" y="313"/>
                  <a:pt x="15160" y="447"/>
                </a:cubicBezTo>
                <a:cubicBezTo>
                  <a:pt x="15152" y="455"/>
                  <a:pt x="15144" y="459"/>
                  <a:pt x="15136" y="467"/>
                </a:cubicBezTo>
                <a:cubicBezTo>
                  <a:pt x="14908" y="638"/>
                  <a:pt x="14680" y="813"/>
                  <a:pt x="14454" y="983"/>
                </a:cubicBezTo>
                <a:cubicBezTo>
                  <a:pt x="14494" y="666"/>
                  <a:pt x="14464" y="309"/>
                  <a:pt x="14406" y="4"/>
                </a:cubicBezTo>
                <a:lnTo>
                  <a:pt x="12303" y="4"/>
                </a:lnTo>
                <a:cubicBezTo>
                  <a:pt x="11598" y="488"/>
                  <a:pt x="10901" y="1061"/>
                  <a:pt x="10214" y="1585"/>
                </a:cubicBezTo>
                <a:cubicBezTo>
                  <a:pt x="10485" y="1272"/>
                  <a:pt x="10755" y="951"/>
                  <a:pt x="11021" y="622"/>
                </a:cubicBezTo>
                <a:cubicBezTo>
                  <a:pt x="11188" y="406"/>
                  <a:pt x="11368" y="211"/>
                  <a:pt x="11548" y="0"/>
                </a:cubicBezTo>
                <a:lnTo>
                  <a:pt x="2" y="0"/>
                </a:lnTo>
                <a:lnTo>
                  <a:pt x="2" y="12793"/>
                </a:lnTo>
                <a:cubicBezTo>
                  <a:pt x="28" y="12769"/>
                  <a:pt x="56" y="12745"/>
                  <a:pt x="82" y="12720"/>
                </a:cubicBezTo>
                <a:cubicBezTo>
                  <a:pt x="180" y="12639"/>
                  <a:pt x="277" y="12558"/>
                  <a:pt x="373" y="12472"/>
                </a:cubicBezTo>
                <a:cubicBezTo>
                  <a:pt x="395" y="12452"/>
                  <a:pt x="419" y="12432"/>
                  <a:pt x="441" y="12411"/>
                </a:cubicBezTo>
                <a:cubicBezTo>
                  <a:pt x="399" y="12476"/>
                  <a:pt x="357" y="12541"/>
                  <a:pt x="319" y="12615"/>
                </a:cubicBezTo>
                <a:cubicBezTo>
                  <a:pt x="-142" y="13476"/>
                  <a:pt x="341" y="15130"/>
                  <a:pt x="933" y="14764"/>
                </a:cubicBezTo>
                <a:cubicBezTo>
                  <a:pt x="1446" y="14443"/>
                  <a:pt x="1953" y="14102"/>
                  <a:pt x="2459" y="13744"/>
                </a:cubicBezTo>
                <a:cubicBezTo>
                  <a:pt x="2249" y="14273"/>
                  <a:pt x="2061" y="15171"/>
                  <a:pt x="2151" y="15845"/>
                </a:cubicBezTo>
                <a:cubicBezTo>
                  <a:pt x="2295" y="16935"/>
                  <a:pt x="2824" y="16991"/>
                  <a:pt x="3284" y="16975"/>
                </a:cubicBezTo>
                <a:cubicBezTo>
                  <a:pt x="3340" y="16971"/>
                  <a:pt x="3398" y="16967"/>
                  <a:pt x="3454" y="16963"/>
                </a:cubicBezTo>
                <a:cubicBezTo>
                  <a:pt x="2956" y="17382"/>
                  <a:pt x="2457" y="17800"/>
                  <a:pt x="1955" y="18198"/>
                </a:cubicBezTo>
                <a:cubicBezTo>
                  <a:pt x="1436" y="18613"/>
                  <a:pt x="909" y="19023"/>
                  <a:pt x="347" y="19028"/>
                </a:cubicBezTo>
                <a:cubicBezTo>
                  <a:pt x="208" y="19028"/>
                  <a:pt x="92" y="19109"/>
                  <a:pt x="0" y="19235"/>
                </a:cubicBezTo>
                <a:lnTo>
                  <a:pt x="0" y="21405"/>
                </a:lnTo>
                <a:cubicBezTo>
                  <a:pt x="90" y="21527"/>
                  <a:pt x="202" y="21600"/>
                  <a:pt x="337" y="21600"/>
                </a:cubicBezTo>
                <a:cubicBezTo>
                  <a:pt x="505" y="21600"/>
                  <a:pt x="671" y="21576"/>
                  <a:pt x="837" y="21531"/>
                </a:cubicBezTo>
                <a:cubicBezTo>
                  <a:pt x="1997" y="21234"/>
                  <a:pt x="3128" y="20003"/>
                  <a:pt x="4185" y="19101"/>
                </a:cubicBezTo>
                <a:cubicBezTo>
                  <a:pt x="4399" y="18918"/>
                  <a:pt x="4610" y="18747"/>
                  <a:pt x="4824" y="18572"/>
                </a:cubicBezTo>
                <a:cubicBezTo>
                  <a:pt x="5216" y="18255"/>
                  <a:pt x="5607" y="17942"/>
                  <a:pt x="6001" y="17650"/>
                </a:cubicBezTo>
                <a:cubicBezTo>
                  <a:pt x="6610" y="17199"/>
                  <a:pt x="7225" y="16780"/>
                  <a:pt x="7852" y="16402"/>
                </a:cubicBezTo>
                <a:cubicBezTo>
                  <a:pt x="9175" y="15602"/>
                  <a:pt x="10501" y="14838"/>
                  <a:pt x="11812" y="13972"/>
                </a:cubicBezTo>
                <a:cubicBezTo>
                  <a:pt x="12255" y="13679"/>
                  <a:pt x="12697" y="13375"/>
                  <a:pt x="13134" y="13058"/>
                </a:cubicBezTo>
                <a:cubicBezTo>
                  <a:pt x="13212" y="13009"/>
                  <a:pt x="13288" y="12960"/>
                  <a:pt x="13366" y="12915"/>
                </a:cubicBezTo>
                <a:cubicBezTo>
                  <a:pt x="13456" y="12862"/>
                  <a:pt x="13546" y="12810"/>
                  <a:pt x="13635" y="12761"/>
                </a:cubicBezTo>
                <a:cubicBezTo>
                  <a:pt x="14161" y="12485"/>
                  <a:pt x="14722" y="12444"/>
                  <a:pt x="15259" y="12310"/>
                </a:cubicBezTo>
                <a:cubicBezTo>
                  <a:pt x="16314" y="12050"/>
                  <a:pt x="17369" y="11802"/>
                  <a:pt x="18388" y="11156"/>
                </a:cubicBezTo>
                <a:cubicBezTo>
                  <a:pt x="19265" y="10599"/>
                  <a:pt x="20257" y="9847"/>
                  <a:pt x="20989" y="8697"/>
                </a:cubicBezTo>
                <a:cubicBezTo>
                  <a:pt x="21354" y="8120"/>
                  <a:pt x="21434" y="7486"/>
                  <a:pt x="21444" y="6571"/>
                </a:cubicBezTo>
                <a:cubicBezTo>
                  <a:pt x="21458" y="5767"/>
                  <a:pt x="21444" y="4852"/>
                  <a:pt x="21142" y="4271"/>
                </a:cubicBezTo>
                <a:close/>
              </a:path>
            </a:pathLst>
          </a:custGeom>
          <a:solidFill>
            <a:schemeClr val="bg2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259098-7BBE-4A1D-A80F-C711A3251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631" y="1336799"/>
            <a:ext cx="5237701" cy="2295401"/>
          </a:xfrm>
        </p:spPr>
        <p:txBody>
          <a:bodyPr/>
          <a:lstStyle/>
          <a:p>
            <a:r>
              <a:rPr lang="en-US" dirty="0"/>
              <a:t>About the</a:t>
            </a:r>
            <a:br>
              <a:rPr lang="en-US" dirty="0"/>
            </a:br>
            <a:r>
              <a:rPr lang="en-US" dirty="0"/>
              <a:t>studio</a:t>
            </a:r>
          </a:p>
        </p:txBody>
      </p:sp>
    </p:spTree>
    <p:extLst>
      <p:ext uri="{BB962C8B-B14F-4D97-AF65-F5344CB8AC3E}">
        <p14:creationId xmlns:p14="http://schemas.microsoft.com/office/powerpoint/2010/main" val="130556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C6474-D5A3-7045-AE1E-C9496ADD4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DDA7E-5F0E-7944-BACA-DCBB4D3B6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B901C-72AD-5044-938F-A4DF3BAD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23FC-1A4C-2243-81CE-E76529E57B56}" type="datetimeFigureOut">
              <a:rPr lang="en-VN" smtClean="0"/>
              <a:t>26/10/2021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2C829-956A-E44F-8552-BBB2F317E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8A0FE-AFCD-2D4E-BDA5-D327A6B1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FA25-0EAA-4743-A13E-64C0EA363CF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99150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60E4C547-7B05-4FD9-8938-F22507CF5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630" y="1319865"/>
            <a:ext cx="9327987" cy="108890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cận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về</a:t>
            </a:r>
            <a:r>
              <a:rPr lang="en-US" dirty="0"/>
              <a:t> TTHC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khẩu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B1DDD-F2FB-46AD-8D0C-BA3F1C2BE36A}"/>
              </a:ext>
            </a:extLst>
          </p:cNvPr>
          <p:cNvSpPr/>
          <p:nvPr userDrawn="1"/>
        </p:nvSpPr>
        <p:spPr>
          <a:xfrm>
            <a:off x="1535630" y="955798"/>
            <a:ext cx="3502037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00" spc="0" dirty="0">
              <a:solidFill>
                <a:schemeClr val="bg1"/>
              </a:solidFill>
              <a:latin typeface="+mj-lt"/>
              <a:ea typeface="Bebas Neue" charset="0"/>
              <a:cs typeface="Bebas Neue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8D5F1B-DDD1-4EFB-9FDD-5A8BA57E6343}"/>
              </a:ext>
            </a:extLst>
          </p:cNvPr>
          <p:cNvCxnSpPr/>
          <p:nvPr userDrawn="1"/>
        </p:nvCxnSpPr>
        <p:spPr>
          <a:xfrm>
            <a:off x="5037667" y="972732"/>
            <a:ext cx="357716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752249-C38C-422D-B6FD-F3E8966DD2CD}"/>
              </a:ext>
            </a:extLst>
          </p:cNvPr>
          <p:cNvCxnSpPr/>
          <p:nvPr userDrawn="1"/>
        </p:nvCxnSpPr>
        <p:spPr>
          <a:xfrm>
            <a:off x="8614833" y="972732"/>
            <a:ext cx="357716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E4629C5-C077-40E8-9098-D8208B75C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5631" y="2408766"/>
            <a:ext cx="3502036" cy="2710013"/>
          </a:xfrm>
        </p:spPr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1BCF5232-DA6E-469B-9F93-0D2B0E695D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2797" y="2408766"/>
            <a:ext cx="3502036" cy="2710013"/>
          </a:xfrm>
        </p:spPr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D427ECA-1049-4687-94D5-C02CC0626A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9964" y="2408766"/>
            <a:ext cx="3502036" cy="2710013"/>
          </a:xfrm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3961F-1365-467E-B501-4881FE454333}"/>
              </a:ext>
            </a:extLst>
          </p:cNvPr>
          <p:cNvSpPr txBox="1"/>
          <p:nvPr userDrawn="1"/>
        </p:nvSpPr>
        <p:spPr>
          <a:xfrm>
            <a:off x="1535630" y="5211571"/>
            <a:ext cx="3244485" cy="3265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300" b="0" i="0" dirty="0" err="1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Các</a:t>
            </a:r>
            <a:r>
              <a:rPr lang="en-US" sz="1300" b="0" i="0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300" b="0" i="0" dirty="0" err="1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phương</a:t>
            </a:r>
            <a:r>
              <a:rPr lang="en-US" sz="1300" b="0" i="0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300" b="0" i="0" dirty="0" err="1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thức</a:t>
            </a:r>
            <a:r>
              <a:rPr lang="en-US" sz="1300" b="0" i="0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300" b="0" i="0" dirty="0" err="1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tiếp</a:t>
            </a:r>
            <a:r>
              <a:rPr lang="en-US" sz="1300" b="0" i="0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300" b="0" i="0" dirty="0" err="1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cận</a:t>
            </a:r>
            <a:r>
              <a:rPr lang="en-US" sz="1300" b="0" i="0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300" b="0" i="0" dirty="0" err="1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thông</a:t>
            </a:r>
            <a:r>
              <a:rPr lang="en-US" sz="1300" b="0" i="0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tin</a:t>
            </a:r>
            <a:endParaRPr lang="en-US" sz="1300" b="0" dirty="0">
              <a:latin typeface="AG DaxProMedium" panose="02000506060000020004" pitchFamily="50" charset="-9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46E47-F024-49B1-8F3D-1FDDF3B3A83D}"/>
              </a:ext>
            </a:extLst>
          </p:cNvPr>
          <p:cNvSpPr txBox="1"/>
          <p:nvPr userDrawn="1"/>
        </p:nvSpPr>
        <p:spPr>
          <a:xfrm>
            <a:off x="5112796" y="5211571"/>
            <a:ext cx="3244485" cy="3265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3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Mức</a:t>
            </a:r>
            <a:r>
              <a:rPr lang="en-US" sz="13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3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độ</a:t>
            </a:r>
            <a:r>
              <a:rPr lang="en-US" sz="13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3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đáp</a:t>
            </a:r>
            <a:r>
              <a:rPr lang="en-US" sz="13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3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ứng</a:t>
            </a:r>
            <a:r>
              <a:rPr lang="en-US" sz="13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3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yêu</a:t>
            </a:r>
            <a:r>
              <a:rPr lang="en-US" sz="13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3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cầu</a:t>
            </a:r>
            <a:r>
              <a:rPr lang="en-US" sz="13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3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tiếp</a:t>
            </a:r>
            <a:r>
              <a:rPr lang="en-US" sz="13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3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cận</a:t>
            </a:r>
            <a:r>
              <a:rPr lang="en-US" sz="13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3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thông</a:t>
            </a:r>
            <a:r>
              <a:rPr lang="en-US" sz="13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tin</a:t>
            </a:r>
            <a:endParaRPr lang="en-US" sz="1300" b="0" dirty="0">
              <a:latin typeface="AG DaxProMedium" panose="02000506060000020004" pitchFamily="50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343694-E1B6-40DE-A662-3F0DA1A3A1AB}"/>
              </a:ext>
            </a:extLst>
          </p:cNvPr>
          <p:cNvSpPr txBox="1"/>
          <p:nvPr userDrawn="1"/>
        </p:nvSpPr>
        <p:spPr>
          <a:xfrm>
            <a:off x="8689963" y="5211571"/>
            <a:ext cx="3244485" cy="3265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3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Khó</a:t>
            </a:r>
            <a:r>
              <a:rPr lang="en-US" sz="13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3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khăn</a:t>
            </a:r>
            <a:r>
              <a:rPr lang="en-US" sz="13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3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trong</a:t>
            </a:r>
            <a:r>
              <a:rPr lang="en-US" sz="13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3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tìm</a:t>
            </a:r>
            <a:r>
              <a:rPr lang="en-US" sz="13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3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hiểu</a:t>
            </a:r>
            <a:r>
              <a:rPr lang="en-US" sz="13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3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thông</a:t>
            </a:r>
            <a:r>
              <a:rPr lang="en-US" sz="13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tin TTHC</a:t>
            </a:r>
            <a:endParaRPr lang="en-US" sz="1300" b="0" dirty="0">
              <a:latin typeface="AG DaxProMedium" panose="02000506060000020004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387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90D299-307E-44FD-8FCA-58303D4F6F8C}"/>
              </a:ext>
            </a:extLst>
          </p:cNvPr>
          <p:cNvSpPr txBox="1"/>
          <p:nvPr userDrawn="1"/>
        </p:nvSpPr>
        <p:spPr>
          <a:xfrm>
            <a:off x="1535631" y="4846765"/>
            <a:ext cx="3053302" cy="867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Text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100" dirty="0"/>
              <a:t>Lorem ipsum dolor sit amet, consectetuer adipiscing elit. Maecenas porttitor congue </a:t>
            </a:r>
            <a:r>
              <a:rPr lang="en-US" sz="1100" dirty="0" err="1"/>
              <a:t>massa</a:t>
            </a:r>
            <a:r>
              <a:rPr lang="en-US" sz="11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056B3-D9CE-4840-A94B-E748316E41B3}"/>
              </a:ext>
            </a:extLst>
          </p:cNvPr>
          <p:cNvSpPr txBox="1"/>
          <p:nvPr userDrawn="1"/>
        </p:nvSpPr>
        <p:spPr>
          <a:xfrm>
            <a:off x="5112797" y="4846765"/>
            <a:ext cx="3053302" cy="8894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Text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100" dirty="0"/>
              <a:t>Lorem ipsum dolor sit </a:t>
            </a:r>
            <a:r>
              <a:rPr lang="en-US" sz="1100" dirty="0" err="1"/>
              <a:t>amet</a:t>
            </a:r>
            <a:r>
              <a:rPr lang="en-US" sz="1100" dirty="0"/>
              <a:t>, </a:t>
            </a:r>
            <a:r>
              <a:rPr lang="en-US" sz="1100" dirty="0" err="1"/>
              <a:t>consectetuer</a:t>
            </a:r>
            <a:r>
              <a:rPr lang="en-US" sz="1100" dirty="0"/>
              <a:t> </a:t>
            </a:r>
            <a:r>
              <a:rPr lang="en-US" sz="1100" dirty="0" err="1"/>
              <a:t>adipiscing</a:t>
            </a:r>
            <a:r>
              <a:rPr lang="en-US" sz="1100" dirty="0"/>
              <a:t> </a:t>
            </a:r>
            <a:r>
              <a:rPr lang="en-US" sz="1100" dirty="0" err="1"/>
              <a:t>elit</a:t>
            </a:r>
            <a:r>
              <a:rPr lang="en-US" sz="1100" dirty="0"/>
              <a:t>. Maecenas </a:t>
            </a:r>
            <a:r>
              <a:rPr lang="en-US" sz="1100" dirty="0" err="1"/>
              <a:t>porttitor</a:t>
            </a:r>
            <a:r>
              <a:rPr lang="en-US" sz="1100" dirty="0"/>
              <a:t> </a:t>
            </a:r>
            <a:r>
              <a:rPr lang="en-US" sz="1100" dirty="0" err="1"/>
              <a:t>congue</a:t>
            </a:r>
            <a:r>
              <a:rPr lang="en-US" sz="1100" dirty="0"/>
              <a:t> </a:t>
            </a:r>
            <a:r>
              <a:rPr lang="en-US" sz="1100" dirty="0" err="1"/>
              <a:t>massa</a:t>
            </a:r>
            <a:r>
              <a:rPr lang="en-US" sz="1100" dirty="0"/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2F329B-FFC1-47AF-9459-B56D93566D4F}"/>
              </a:ext>
            </a:extLst>
          </p:cNvPr>
          <p:cNvCxnSpPr/>
          <p:nvPr userDrawn="1"/>
        </p:nvCxnSpPr>
        <p:spPr>
          <a:xfrm>
            <a:off x="0" y="972732"/>
            <a:ext cx="5112797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374E97-1452-4480-9131-A4D3064F7E27}"/>
              </a:ext>
            </a:extLst>
          </p:cNvPr>
          <p:cNvCxnSpPr/>
          <p:nvPr userDrawn="1"/>
        </p:nvCxnSpPr>
        <p:spPr>
          <a:xfrm>
            <a:off x="5037667" y="972732"/>
            <a:ext cx="357716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C3F517A-729F-49FC-8D8D-337AB95478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5631" y="2408766"/>
            <a:ext cx="3502036" cy="2256367"/>
          </a:xfrm>
        </p:spPr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5E4F6BC-CAFE-4B0D-B078-65F47B506E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2797" y="2408766"/>
            <a:ext cx="3502036" cy="2256367"/>
          </a:xfrm>
        </p:spPr>
      </p:sp>
    </p:spTree>
    <p:extLst>
      <p:ext uri="{BB962C8B-B14F-4D97-AF65-F5344CB8AC3E}">
        <p14:creationId xmlns:p14="http://schemas.microsoft.com/office/powerpoint/2010/main" val="415701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chemeClr val="accent3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D7198-2F5B-4AA6-9420-093B7F3C0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687075"/>
            <a:ext cx="11374710" cy="43513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89B8-080B-4677-BDB1-B8F3104D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8264" y="308698"/>
            <a:ext cx="761685" cy="383103"/>
          </a:xfrm>
        </p:spPr>
        <p:txBody>
          <a:bodyPr anchor="b"/>
          <a:lstStyle>
            <a:lvl1pPr>
              <a:defRPr lang="vi-VN" sz="1300" kern="120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ABF356-9A71-4EC9-85E6-167E396951FE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FE959B-C49D-4133-BB9B-50752E46F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5"/>
            <a:ext cx="11374710" cy="64135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511FA1-07DC-4A82-969C-20614D11D33C}"/>
              </a:ext>
            </a:extLst>
          </p:cNvPr>
          <p:cNvCxnSpPr>
            <a:cxnSpLocks/>
          </p:cNvCxnSpPr>
          <p:nvPr userDrawn="1"/>
        </p:nvCxnSpPr>
        <p:spPr>
          <a:xfrm>
            <a:off x="389782" y="694892"/>
            <a:ext cx="11392916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6B4CBD0-21B6-4C71-964F-8EBB0FCBA36B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 dirty="0">
              <a:solidFill>
                <a:schemeClr val="accent3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F8C553-9271-47DD-89CF-3E86525077B3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27" name="Footer Placeholder 4">
              <a:extLst>
                <a:ext uri="{FF2B5EF4-FFF2-40B4-BE49-F238E27FC236}">
                  <a16:creationId xmlns:a16="http://schemas.microsoft.com/office/drawing/2014/main" id="{B2AF548A-2ACC-440F-9D55-8FE141B196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GIỚI THIỆU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C404291-BB60-4E57-98AC-6ED710C95531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E15B18-4831-4E7E-B061-A395D41F483A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30" name="Footer Placeholder 4">
              <a:extLst>
                <a:ext uri="{FF2B5EF4-FFF2-40B4-BE49-F238E27FC236}">
                  <a16:creationId xmlns:a16="http://schemas.microsoft.com/office/drawing/2014/main" id="{393AE7F6-2BF6-4D1B-8759-84F275A3777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schemeClr val="accent3"/>
                  </a:solidFill>
                </a:rPr>
                <a:t>TIẾP CẬN THÔNG TIN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9E1B754-5911-4A24-BC75-127ECA691738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4EE0B41-8552-4016-9992-39579E86EF79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3" name="Footer Placeholder 4">
              <a:extLst>
                <a:ext uri="{FF2B5EF4-FFF2-40B4-BE49-F238E27FC236}">
                  <a16:creationId xmlns:a16="http://schemas.microsoft.com/office/drawing/2014/main" id="{54CA5A3A-9B8A-4FD9-AD97-A42798D7C7E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THỦ TỤC HẢI QUAN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0628305-929A-4C17-95DA-63C6841D0958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695AC00-F9A7-411A-92D3-CA7BC86F3A95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6" name="Footer Placeholder 4">
              <a:extLst>
                <a:ext uri="{FF2B5EF4-FFF2-40B4-BE49-F238E27FC236}">
                  <a16:creationId xmlns:a16="http://schemas.microsoft.com/office/drawing/2014/main" id="{F81F6524-1F34-4B05-A802-9A1DECFF506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QUẢN LÝ VÀ KIỂM TRA CHUYÊN NGÀNH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AC996BD-DF80-4B98-A9F9-573B1FC7F1B4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F3118BC-E52A-43D7-B704-A696FFAB2BEF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39" name="Footer Placeholder 4">
              <a:extLst>
                <a:ext uri="{FF2B5EF4-FFF2-40B4-BE49-F238E27FC236}">
                  <a16:creationId xmlns:a16="http://schemas.microsoft.com/office/drawing/2014/main" id="{D0486521-DA7C-47C9-A073-A4D69D4C735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KHUYẾN NGHỊ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DA83279-B251-431F-81E6-3ADE9437DEBD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35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chemeClr val="accent3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D7198-2F5B-4AA6-9420-093B7F3C0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623825"/>
            <a:ext cx="4272653" cy="341458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89B8-080B-4677-BDB1-B8F3104D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8264" y="308698"/>
            <a:ext cx="761685" cy="383103"/>
          </a:xfrm>
        </p:spPr>
        <p:txBody>
          <a:bodyPr anchor="b"/>
          <a:lstStyle>
            <a:lvl1pPr>
              <a:defRPr lang="vi-VN" sz="1300" kern="120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ABF356-9A71-4EC9-85E6-167E396951FE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FE959B-C49D-4133-BB9B-50752E46F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4"/>
            <a:ext cx="4272653" cy="167714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511FA1-07DC-4A82-969C-20614D11D33C}"/>
              </a:ext>
            </a:extLst>
          </p:cNvPr>
          <p:cNvCxnSpPr>
            <a:cxnSpLocks/>
          </p:cNvCxnSpPr>
          <p:nvPr userDrawn="1"/>
        </p:nvCxnSpPr>
        <p:spPr>
          <a:xfrm>
            <a:off x="389782" y="694892"/>
            <a:ext cx="11392916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F1D61D66-F8E1-41E0-BCE3-5D3023780BC1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 dirty="0">
              <a:solidFill>
                <a:schemeClr val="accent3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D26E9B-5AB9-4CB1-A97B-D4E1B46B7DDB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27" name="Footer Placeholder 4">
              <a:extLst>
                <a:ext uri="{FF2B5EF4-FFF2-40B4-BE49-F238E27FC236}">
                  <a16:creationId xmlns:a16="http://schemas.microsoft.com/office/drawing/2014/main" id="{DA21ADE3-6EBD-49DF-AB1F-624BC459ADF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GIỚI THIỆU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0F1122D-F2C8-477E-9D3A-F0A2C07BAE7F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B837654-201D-4095-9416-18F18F2A15D7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30" name="Footer Placeholder 4">
              <a:extLst>
                <a:ext uri="{FF2B5EF4-FFF2-40B4-BE49-F238E27FC236}">
                  <a16:creationId xmlns:a16="http://schemas.microsoft.com/office/drawing/2014/main" id="{6C3A1A7E-9AD0-48B6-80AA-2B38488591C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schemeClr val="accent3"/>
                  </a:solidFill>
                </a:rPr>
                <a:t>TIẾP CẬN THÔNG TIN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1BADA4-D598-47E1-8363-A74BA83B0596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0E9FE1-6CF6-4983-AED9-B058FCA0A6F7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3" name="Footer Placeholder 4">
              <a:extLst>
                <a:ext uri="{FF2B5EF4-FFF2-40B4-BE49-F238E27FC236}">
                  <a16:creationId xmlns:a16="http://schemas.microsoft.com/office/drawing/2014/main" id="{3A1EADC9-ABB6-4590-AF05-ECFF2240C18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THỦ TỤC HẢI QUAN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F3A1D66-AB82-4499-9AAC-834FB2F25A1B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09D25B0-1684-4246-BBBE-62EF5EAD4AFB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6" name="Footer Placeholder 4">
              <a:extLst>
                <a:ext uri="{FF2B5EF4-FFF2-40B4-BE49-F238E27FC236}">
                  <a16:creationId xmlns:a16="http://schemas.microsoft.com/office/drawing/2014/main" id="{800F67F7-F389-4629-BDF8-8F6E68B5A0F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QUẢN LÝ VÀ KIỂM TRA CHUYÊN NGÀNH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DE8DEE3-CDA6-47CF-AC22-926474477AFA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DF44B60-DC51-4874-982C-BD946222017D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39" name="Footer Placeholder 4">
              <a:extLst>
                <a:ext uri="{FF2B5EF4-FFF2-40B4-BE49-F238E27FC236}">
                  <a16:creationId xmlns:a16="http://schemas.microsoft.com/office/drawing/2014/main" id="{70A20814-8D75-463A-91C8-EF220334018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KHUYẾN NGHỊ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2E1A329-56AB-4E80-9594-D298975A566C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54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chemeClr val="accent3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D7198-2F5B-4AA6-9420-093B7F3C0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623825"/>
            <a:ext cx="4272653" cy="341458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89B8-080B-4677-BDB1-B8F3104D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8264" y="308698"/>
            <a:ext cx="761685" cy="383103"/>
          </a:xfrm>
        </p:spPr>
        <p:txBody>
          <a:bodyPr anchor="b"/>
          <a:lstStyle>
            <a:lvl1pPr>
              <a:defRPr lang="vi-VN" sz="1300" kern="120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ABF356-9A71-4EC9-85E6-167E396951FE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FE959B-C49D-4133-BB9B-50752E46F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4"/>
            <a:ext cx="4272653" cy="167714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0B1F9537-1CF0-4B3E-954C-6A639A7808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7432" y="0"/>
            <a:ext cx="7074568" cy="6159500"/>
          </a:xfrm>
        </p:spPr>
        <p:txBody>
          <a:bodyPr/>
          <a:lstStyle/>
          <a:p>
            <a:endParaRPr lang="vi-VN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44D6A38A-759B-4AE6-B376-886C7CE9B96D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 dirty="0">
              <a:solidFill>
                <a:schemeClr val="accent3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D49A009-C0CF-4088-954B-709703296FE7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28" name="Footer Placeholder 4">
              <a:extLst>
                <a:ext uri="{FF2B5EF4-FFF2-40B4-BE49-F238E27FC236}">
                  <a16:creationId xmlns:a16="http://schemas.microsoft.com/office/drawing/2014/main" id="{8270CD02-3353-4D3B-A2C0-2674E78666E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GIỚI THIỆU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F9C7B1F-370D-427E-9335-47BDA9638350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404EF7-CE0A-41FC-83AB-1C8E1D7E2FCE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31" name="Footer Placeholder 4">
              <a:extLst>
                <a:ext uri="{FF2B5EF4-FFF2-40B4-BE49-F238E27FC236}">
                  <a16:creationId xmlns:a16="http://schemas.microsoft.com/office/drawing/2014/main" id="{0CEFF7B7-A7BE-4CF9-9BF7-C3232183101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schemeClr val="accent3"/>
                  </a:solidFill>
                </a:rPr>
                <a:t>TIẾP CẬN THÔNG TIN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1FCC2B0-DA24-4DDB-A304-E9E1CA426078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3CBC6A-8923-481F-BD15-0A4178A6E850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4" name="Footer Placeholder 4">
              <a:extLst>
                <a:ext uri="{FF2B5EF4-FFF2-40B4-BE49-F238E27FC236}">
                  <a16:creationId xmlns:a16="http://schemas.microsoft.com/office/drawing/2014/main" id="{91238FA5-95DB-47C1-819B-8C9F892E92A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THỦ TỤC HẢI QUAN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A52EEDE-4A83-4E0B-96F3-D5B1913EF804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0A46D9-B6CE-4B1B-9895-8727835C62AB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7" name="Footer Placeholder 4">
              <a:extLst>
                <a:ext uri="{FF2B5EF4-FFF2-40B4-BE49-F238E27FC236}">
                  <a16:creationId xmlns:a16="http://schemas.microsoft.com/office/drawing/2014/main" id="{951CF9BD-E9E8-40EB-8B6B-FF7AE04B1D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QUẢN LÝ VÀ KIỂM TRA CHUYÊN NGÀNH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AAF7EDA-7E4C-4DF6-AC60-F45F3624C266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401CDE7-AD18-419C-9F04-FC9F1938E005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40" name="Footer Placeholder 4">
              <a:extLst>
                <a:ext uri="{FF2B5EF4-FFF2-40B4-BE49-F238E27FC236}">
                  <a16:creationId xmlns:a16="http://schemas.microsoft.com/office/drawing/2014/main" id="{15BC2FB0-8E19-4E81-A0BD-58D02BA86CE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KHUYẾN NGHỊ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10C2360-FA25-4E22-97C1-B453AE09D1A5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51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6A89CD7-DFC0-4B95-9EA6-BE285B721118}"/>
              </a:ext>
            </a:extLst>
          </p:cNvPr>
          <p:cNvSpPr txBox="1"/>
          <p:nvPr userDrawn="1"/>
        </p:nvSpPr>
        <p:spPr>
          <a:xfrm>
            <a:off x="1535631" y="3249899"/>
            <a:ext cx="3592561" cy="11832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i="1" dirty="0">
                <a:solidFill>
                  <a:schemeClr val="tx1">
                    <a:alpha val="70000"/>
                  </a:schemeClr>
                </a:solidFill>
                <a:ea typeface="Open Sans" charset="0"/>
                <a:cs typeface="Open Sans" charset="0"/>
              </a:rPr>
              <a:t>“A peep at some distant orb has power to raise and purify our thoughts like a strain of sacred music, or a noble picture, or a passage from the grander poets. It always does one good. “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35A90B-064C-407B-B064-A05C5A551F7C}"/>
              </a:ext>
            </a:extLst>
          </p:cNvPr>
          <p:cNvGrpSpPr/>
          <p:nvPr userDrawn="1"/>
        </p:nvGrpSpPr>
        <p:grpSpPr>
          <a:xfrm>
            <a:off x="6096000" y="2754996"/>
            <a:ext cx="4665785" cy="409145"/>
            <a:chOff x="6096000" y="2754996"/>
            <a:chExt cx="4665785" cy="40914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403D80-BD89-4227-9692-04FD8807E8DA}"/>
                </a:ext>
              </a:extLst>
            </p:cNvPr>
            <p:cNvCxnSpPr/>
            <p:nvPr/>
          </p:nvCxnSpPr>
          <p:spPr>
            <a:xfrm>
              <a:off x="6100269" y="3164141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A00D310-DB4F-4555-AF92-F8EF54D00409}"/>
                </a:ext>
              </a:extLst>
            </p:cNvPr>
            <p:cNvCxnSpPr/>
            <p:nvPr/>
          </p:nvCxnSpPr>
          <p:spPr>
            <a:xfrm>
              <a:off x="6100269" y="3164141"/>
              <a:ext cx="3944063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EFA7B65D-81AE-4AC9-85FB-6055D3F77809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2787657"/>
              <a:ext cx="3080539" cy="285609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586AD4-C8CB-46E4-8624-86C8B3705133}"/>
                </a:ext>
              </a:extLst>
            </p:cNvPr>
            <p:cNvSpPr txBox="1"/>
            <p:nvPr/>
          </p:nvSpPr>
          <p:spPr>
            <a:xfrm>
              <a:off x="10353822" y="2754996"/>
              <a:ext cx="355867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85%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68F5F5-7FAD-45E5-8E15-50C50C469797}"/>
              </a:ext>
            </a:extLst>
          </p:cNvPr>
          <p:cNvGrpSpPr/>
          <p:nvPr userDrawn="1"/>
        </p:nvGrpSpPr>
        <p:grpSpPr>
          <a:xfrm>
            <a:off x="6096000" y="3526719"/>
            <a:ext cx="4665785" cy="405660"/>
            <a:chOff x="6096000" y="3601267"/>
            <a:chExt cx="4665785" cy="40566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CF8604-60E0-4861-B4B4-B562191685B3}"/>
                </a:ext>
              </a:extLst>
            </p:cNvPr>
            <p:cNvCxnSpPr/>
            <p:nvPr/>
          </p:nvCxnSpPr>
          <p:spPr>
            <a:xfrm>
              <a:off x="6100269" y="4006927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161D55-DC03-4B3B-8D51-393A0A0115D3}"/>
                </a:ext>
              </a:extLst>
            </p:cNvPr>
            <p:cNvCxnSpPr/>
            <p:nvPr/>
          </p:nvCxnSpPr>
          <p:spPr>
            <a:xfrm>
              <a:off x="6100269" y="4006927"/>
              <a:ext cx="2330758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 Placeholder 2">
              <a:extLst>
                <a:ext uri="{FF2B5EF4-FFF2-40B4-BE49-F238E27FC236}">
                  <a16:creationId xmlns:a16="http://schemas.microsoft.com/office/drawing/2014/main" id="{750C1E70-D352-4DEE-96CC-DA479DA8F17C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3630443"/>
              <a:ext cx="3080539" cy="285609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739E3B-2884-435E-BCD4-B73A880EB381}"/>
                </a:ext>
              </a:extLst>
            </p:cNvPr>
            <p:cNvSpPr txBox="1"/>
            <p:nvPr/>
          </p:nvSpPr>
          <p:spPr>
            <a:xfrm>
              <a:off x="10353822" y="3601267"/>
              <a:ext cx="360676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50%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0023F1-F8EB-4142-9E5D-3B3D0BE03A19}"/>
              </a:ext>
            </a:extLst>
          </p:cNvPr>
          <p:cNvGrpSpPr/>
          <p:nvPr userDrawn="1"/>
        </p:nvGrpSpPr>
        <p:grpSpPr>
          <a:xfrm>
            <a:off x="6096001" y="4324133"/>
            <a:ext cx="4665784" cy="400870"/>
            <a:chOff x="6096001" y="4511159"/>
            <a:chExt cx="4665784" cy="40087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858397-D6D6-4845-9A81-D28C037C5B4E}"/>
                </a:ext>
              </a:extLst>
            </p:cNvPr>
            <p:cNvCxnSpPr/>
            <p:nvPr/>
          </p:nvCxnSpPr>
          <p:spPr>
            <a:xfrm>
              <a:off x="6100269" y="4912029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90ADDEC-3C74-4A93-BC09-938A977CEEC3}"/>
                </a:ext>
              </a:extLst>
            </p:cNvPr>
            <p:cNvCxnSpPr/>
            <p:nvPr/>
          </p:nvCxnSpPr>
          <p:spPr>
            <a:xfrm>
              <a:off x="6100269" y="4912029"/>
              <a:ext cx="3521161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Placeholder 2">
              <a:extLst>
                <a:ext uri="{FF2B5EF4-FFF2-40B4-BE49-F238E27FC236}">
                  <a16:creationId xmlns:a16="http://schemas.microsoft.com/office/drawing/2014/main" id="{FB144082-855C-4EA5-9BE3-EEC3BB722A57}"/>
                </a:ext>
              </a:extLst>
            </p:cNvPr>
            <p:cNvSpPr txBox="1">
              <a:spLocks/>
            </p:cNvSpPr>
            <p:nvPr/>
          </p:nvSpPr>
          <p:spPr>
            <a:xfrm>
              <a:off x="6096001" y="4535545"/>
              <a:ext cx="3033932" cy="317808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BFDA88-1262-468F-B324-AF1E2DB59181}"/>
                </a:ext>
              </a:extLst>
            </p:cNvPr>
            <p:cNvSpPr txBox="1"/>
            <p:nvPr/>
          </p:nvSpPr>
          <p:spPr>
            <a:xfrm>
              <a:off x="10353822" y="4511159"/>
              <a:ext cx="320601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75%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AF78E9-DA95-4187-8ABA-F230A82C59BE}"/>
              </a:ext>
            </a:extLst>
          </p:cNvPr>
          <p:cNvGrpSpPr/>
          <p:nvPr userDrawn="1"/>
        </p:nvGrpSpPr>
        <p:grpSpPr>
          <a:xfrm>
            <a:off x="6096001" y="5116757"/>
            <a:ext cx="4665784" cy="400870"/>
            <a:chOff x="6096001" y="4511159"/>
            <a:chExt cx="4665784" cy="40087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FCC254D-788F-49CA-8FE3-D78F60844ED5}"/>
                </a:ext>
              </a:extLst>
            </p:cNvPr>
            <p:cNvCxnSpPr/>
            <p:nvPr/>
          </p:nvCxnSpPr>
          <p:spPr>
            <a:xfrm>
              <a:off x="6100269" y="4912029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E12185-8F23-4635-950F-6E4DB32703EE}"/>
                </a:ext>
              </a:extLst>
            </p:cNvPr>
            <p:cNvCxnSpPr/>
            <p:nvPr/>
          </p:nvCxnSpPr>
          <p:spPr>
            <a:xfrm>
              <a:off x="6100269" y="4912029"/>
              <a:ext cx="4454730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Placeholder 2">
              <a:extLst>
                <a:ext uri="{FF2B5EF4-FFF2-40B4-BE49-F238E27FC236}">
                  <a16:creationId xmlns:a16="http://schemas.microsoft.com/office/drawing/2014/main" id="{BB055B93-8C7B-4E40-B942-F912DB097D08}"/>
                </a:ext>
              </a:extLst>
            </p:cNvPr>
            <p:cNvSpPr txBox="1">
              <a:spLocks/>
            </p:cNvSpPr>
            <p:nvPr/>
          </p:nvSpPr>
          <p:spPr>
            <a:xfrm>
              <a:off x="6096001" y="4535545"/>
              <a:ext cx="3033932" cy="317808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0D897C-6B89-4E2E-8212-B8E78B016D0D}"/>
                </a:ext>
              </a:extLst>
            </p:cNvPr>
            <p:cNvSpPr txBox="1"/>
            <p:nvPr/>
          </p:nvSpPr>
          <p:spPr>
            <a:xfrm>
              <a:off x="10353822" y="4511159"/>
              <a:ext cx="341440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95%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360246E-8C95-42FC-AE34-47C979D54F2F}"/>
              </a:ext>
            </a:extLst>
          </p:cNvPr>
          <p:cNvSpPr txBox="1"/>
          <p:nvPr userDrawn="1"/>
        </p:nvSpPr>
        <p:spPr>
          <a:xfrm>
            <a:off x="1535631" y="5159076"/>
            <a:ext cx="2287433" cy="59247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i="1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Speaker</a:t>
            </a:r>
          </a:p>
          <a:p>
            <a:pPr>
              <a:lnSpc>
                <a:spcPct val="130000"/>
              </a:lnSpc>
            </a:pPr>
            <a:r>
              <a:rPr lang="en-US" sz="1100" dirty="0"/>
              <a:t>Position and Institution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F7BCB37D-97CE-44F9-8839-04262D9013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2011680"/>
          </a:xfrm>
        </p:spPr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F43CD346-7A15-439F-BE9F-BC8B0496D52C}"/>
              </a:ext>
            </a:extLst>
          </p:cNvPr>
          <p:cNvSpPr/>
          <p:nvPr userDrawn="1"/>
        </p:nvSpPr>
        <p:spPr>
          <a:xfrm>
            <a:off x="0" y="0"/>
            <a:ext cx="5683147" cy="2813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600" extrusionOk="0">
                <a:moveTo>
                  <a:pt x="21142" y="4271"/>
                </a:moveTo>
                <a:cubicBezTo>
                  <a:pt x="21112" y="4210"/>
                  <a:pt x="21078" y="4153"/>
                  <a:pt x="21042" y="4105"/>
                </a:cubicBezTo>
                <a:cubicBezTo>
                  <a:pt x="20953" y="3979"/>
                  <a:pt x="20855" y="3893"/>
                  <a:pt x="20755" y="3840"/>
                </a:cubicBezTo>
                <a:cubicBezTo>
                  <a:pt x="20479" y="3694"/>
                  <a:pt x="20172" y="3796"/>
                  <a:pt x="19864" y="4007"/>
                </a:cubicBezTo>
                <a:cubicBezTo>
                  <a:pt x="19852" y="4015"/>
                  <a:pt x="19840" y="4023"/>
                  <a:pt x="19828" y="4031"/>
                </a:cubicBezTo>
                <a:cubicBezTo>
                  <a:pt x="19373" y="4357"/>
                  <a:pt x="18923" y="4905"/>
                  <a:pt x="18587" y="5226"/>
                </a:cubicBezTo>
                <a:cubicBezTo>
                  <a:pt x="16828" y="6905"/>
                  <a:pt x="15102" y="8766"/>
                  <a:pt x="13290" y="10192"/>
                </a:cubicBezTo>
                <a:cubicBezTo>
                  <a:pt x="13134" y="10314"/>
                  <a:pt x="12978" y="10436"/>
                  <a:pt x="12820" y="10550"/>
                </a:cubicBezTo>
                <a:cubicBezTo>
                  <a:pt x="12768" y="10583"/>
                  <a:pt x="12719" y="10615"/>
                  <a:pt x="12667" y="10648"/>
                </a:cubicBezTo>
                <a:cubicBezTo>
                  <a:pt x="12449" y="10786"/>
                  <a:pt x="12233" y="10924"/>
                  <a:pt x="12015" y="11046"/>
                </a:cubicBezTo>
                <a:cubicBezTo>
                  <a:pt x="11945" y="11087"/>
                  <a:pt x="11874" y="11123"/>
                  <a:pt x="11804" y="11160"/>
                </a:cubicBezTo>
                <a:cubicBezTo>
                  <a:pt x="11100" y="11509"/>
                  <a:pt x="10395" y="11867"/>
                  <a:pt x="9688" y="12208"/>
                </a:cubicBezTo>
                <a:cubicBezTo>
                  <a:pt x="8903" y="12586"/>
                  <a:pt x="8114" y="12952"/>
                  <a:pt x="7325" y="13269"/>
                </a:cubicBezTo>
                <a:cubicBezTo>
                  <a:pt x="6662" y="13537"/>
                  <a:pt x="5987" y="13748"/>
                  <a:pt x="5315" y="13948"/>
                </a:cubicBezTo>
                <a:cubicBezTo>
                  <a:pt x="5623" y="13716"/>
                  <a:pt x="5931" y="13476"/>
                  <a:pt x="6234" y="13228"/>
                </a:cubicBezTo>
                <a:cubicBezTo>
                  <a:pt x="7037" y="12574"/>
                  <a:pt x="7834" y="11887"/>
                  <a:pt x="8621" y="11156"/>
                </a:cubicBezTo>
                <a:cubicBezTo>
                  <a:pt x="9039" y="10765"/>
                  <a:pt x="9456" y="10367"/>
                  <a:pt x="9866" y="9945"/>
                </a:cubicBezTo>
                <a:cubicBezTo>
                  <a:pt x="9972" y="9835"/>
                  <a:pt x="10076" y="9721"/>
                  <a:pt x="10182" y="9607"/>
                </a:cubicBezTo>
                <a:cubicBezTo>
                  <a:pt x="10763" y="8994"/>
                  <a:pt x="11336" y="8351"/>
                  <a:pt x="11907" y="7697"/>
                </a:cubicBezTo>
                <a:cubicBezTo>
                  <a:pt x="12365" y="7173"/>
                  <a:pt x="12820" y="6641"/>
                  <a:pt x="13276" y="6112"/>
                </a:cubicBezTo>
                <a:cubicBezTo>
                  <a:pt x="14355" y="4861"/>
                  <a:pt x="15449" y="3658"/>
                  <a:pt x="16498" y="2300"/>
                </a:cubicBezTo>
                <a:cubicBezTo>
                  <a:pt x="16556" y="2223"/>
                  <a:pt x="16614" y="2150"/>
                  <a:pt x="16672" y="2077"/>
                </a:cubicBezTo>
                <a:cubicBezTo>
                  <a:pt x="16720" y="2012"/>
                  <a:pt x="16760" y="1943"/>
                  <a:pt x="16796" y="1869"/>
                </a:cubicBezTo>
                <a:cubicBezTo>
                  <a:pt x="17077" y="1284"/>
                  <a:pt x="17001" y="447"/>
                  <a:pt x="16734" y="0"/>
                </a:cubicBezTo>
                <a:lnTo>
                  <a:pt x="15705" y="0"/>
                </a:lnTo>
                <a:cubicBezTo>
                  <a:pt x="15519" y="146"/>
                  <a:pt x="15337" y="313"/>
                  <a:pt x="15160" y="447"/>
                </a:cubicBezTo>
                <a:cubicBezTo>
                  <a:pt x="15152" y="455"/>
                  <a:pt x="15144" y="459"/>
                  <a:pt x="15136" y="467"/>
                </a:cubicBezTo>
                <a:cubicBezTo>
                  <a:pt x="14908" y="638"/>
                  <a:pt x="14680" y="813"/>
                  <a:pt x="14454" y="983"/>
                </a:cubicBezTo>
                <a:cubicBezTo>
                  <a:pt x="14494" y="666"/>
                  <a:pt x="14464" y="309"/>
                  <a:pt x="14406" y="4"/>
                </a:cubicBezTo>
                <a:lnTo>
                  <a:pt x="12303" y="4"/>
                </a:lnTo>
                <a:cubicBezTo>
                  <a:pt x="11598" y="488"/>
                  <a:pt x="10901" y="1061"/>
                  <a:pt x="10214" y="1585"/>
                </a:cubicBezTo>
                <a:cubicBezTo>
                  <a:pt x="10485" y="1272"/>
                  <a:pt x="10755" y="951"/>
                  <a:pt x="11021" y="622"/>
                </a:cubicBezTo>
                <a:cubicBezTo>
                  <a:pt x="11188" y="406"/>
                  <a:pt x="11368" y="211"/>
                  <a:pt x="11548" y="0"/>
                </a:cubicBezTo>
                <a:lnTo>
                  <a:pt x="2" y="0"/>
                </a:lnTo>
                <a:lnTo>
                  <a:pt x="2" y="12793"/>
                </a:lnTo>
                <a:cubicBezTo>
                  <a:pt x="28" y="12769"/>
                  <a:pt x="56" y="12745"/>
                  <a:pt x="82" y="12720"/>
                </a:cubicBezTo>
                <a:cubicBezTo>
                  <a:pt x="180" y="12639"/>
                  <a:pt x="277" y="12558"/>
                  <a:pt x="373" y="12472"/>
                </a:cubicBezTo>
                <a:cubicBezTo>
                  <a:pt x="395" y="12452"/>
                  <a:pt x="419" y="12432"/>
                  <a:pt x="441" y="12411"/>
                </a:cubicBezTo>
                <a:cubicBezTo>
                  <a:pt x="399" y="12476"/>
                  <a:pt x="357" y="12541"/>
                  <a:pt x="319" y="12615"/>
                </a:cubicBezTo>
                <a:cubicBezTo>
                  <a:pt x="-142" y="13476"/>
                  <a:pt x="341" y="15130"/>
                  <a:pt x="933" y="14764"/>
                </a:cubicBezTo>
                <a:cubicBezTo>
                  <a:pt x="1446" y="14443"/>
                  <a:pt x="1953" y="14102"/>
                  <a:pt x="2459" y="13744"/>
                </a:cubicBezTo>
                <a:cubicBezTo>
                  <a:pt x="2249" y="14273"/>
                  <a:pt x="2061" y="15171"/>
                  <a:pt x="2151" y="15845"/>
                </a:cubicBezTo>
                <a:cubicBezTo>
                  <a:pt x="2295" y="16935"/>
                  <a:pt x="2824" y="16991"/>
                  <a:pt x="3284" y="16975"/>
                </a:cubicBezTo>
                <a:cubicBezTo>
                  <a:pt x="3340" y="16971"/>
                  <a:pt x="3398" y="16967"/>
                  <a:pt x="3454" y="16963"/>
                </a:cubicBezTo>
                <a:cubicBezTo>
                  <a:pt x="2956" y="17382"/>
                  <a:pt x="2457" y="17800"/>
                  <a:pt x="1955" y="18198"/>
                </a:cubicBezTo>
                <a:cubicBezTo>
                  <a:pt x="1436" y="18613"/>
                  <a:pt x="909" y="19023"/>
                  <a:pt x="347" y="19028"/>
                </a:cubicBezTo>
                <a:cubicBezTo>
                  <a:pt x="208" y="19028"/>
                  <a:pt x="92" y="19109"/>
                  <a:pt x="0" y="19235"/>
                </a:cubicBezTo>
                <a:lnTo>
                  <a:pt x="0" y="21405"/>
                </a:lnTo>
                <a:cubicBezTo>
                  <a:pt x="90" y="21527"/>
                  <a:pt x="202" y="21600"/>
                  <a:pt x="337" y="21600"/>
                </a:cubicBezTo>
                <a:cubicBezTo>
                  <a:pt x="505" y="21600"/>
                  <a:pt x="671" y="21576"/>
                  <a:pt x="837" y="21531"/>
                </a:cubicBezTo>
                <a:cubicBezTo>
                  <a:pt x="1997" y="21234"/>
                  <a:pt x="3128" y="20003"/>
                  <a:pt x="4185" y="19101"/>
                </a:cubicBezTo>
                <a:cubicBezTo>
                  <a:pt x="4399" y="18918"/>
                  <a:pt x="4610" y="18747"/>
                  <a:pt x="4824" y="18572"/>
                </a:cubicBezTo>
                <a:cubicBezTo>
                  <a:pt x="5216" y="18255"/>
                  <a:pt x="5607" y="17942"/>
                  <a:pt x="6001" y="17650"/>
                </a:cubicBezTo>
                <a:cubicBezTo>
                  <a:pt x="6610" y="17199"/>
                  <a:pt x="7225" y="16780"/>
                  <a:pt x="7852" y="16402"/>
                </a:cubicBezTo>
                <a:cubicBezTo>
                  <a:pt x="9175" y="15602"/>
                  <a:pt x="10501" y="14838"/>
                  <a:pt x="11812" y="13972"/>
                </a:cubicBezTo>
                <a:cubicBezTo>
                  <a:pt x="12255" y="13679"/>
                  <a:pt x="12697" y="13375"/>
                  <a:pt x="13134" y="13058"/>
                </a:cubicBezTo>
                <a:cubicBezTo>
                  <a:pt x="13212" y="13009"/>
                  <a:pt x="13288" y="12960"/>
                  <a:pt x="13366" y="12915"/>
                </a:cubicBezTo>
                <a:cubicBezTo>
                  <a:pt x="13456" y="12862"/>
                  <a:pt x="13546" y="12810"/>
                  <a:pt x="13635" y="12761"/>
                </a:cubicBezTo>
                <a:cubicBezTo>
                  <a:pt x="14161" y="12485"/>
                  <a:pt x="14722" y="12444"/>
                  <a:pt x="15259" y="12310"/>
                </a:cubicBezTo>
                <a:cubicBezTo>
                  <a:pt x="16314" y="12050"/>
                  <a:pt x="17369" y="11802"/>
                  <a:pt x="18388" y="11156"/>
                </a:cubicBezTo>
                <a:cubicBezTo>
                  <a:pt x="19265" y="10599"/>
                  <a:pt x="20257" y="9847"/>
                  <a:pt x="20989" y="8697"/>
                </a:cubicBezTo>
                <a:cubicBezTo>
                  <a:pt x="21354" y="8120"/>
                  <a:pt x="21434" y="7486"/>
                  <a:pt x="21444" y="6571"/>
                </a:cubicBezTo>
                <a:cubicBezTo>
                  <a:pt x="21458" y="5767"/>
                  <a:pt x="21444" y="4852"/>
                  <a:pt x="21142" y="4271"/>
                </a:cubicBezTo>
                <a:close/>
              </a:path>
            </a:pathLst>
          </a:custGeom>
          <a:solidFill>
            <a:schemeClr val="bg2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259098-7BBE-4A1D-A80F-C711A3251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631" y="1336799"/>
            <a:ext cx="5237701" cy="2295401"/>
          </a:xfrm>
        </p:spPr>
        <p:txBody>
          <a:bodyPr/>
          <a:lstStyle/>
          <a:p>
            <a:r>
              <a:rPr lang="en-US" dirty="0"/>
              <a:t>About the</a:t>
            </a:r>
            <a:br>
              <a:rPr lang="en-US" dirty="0"/>
            </a:br>
            <a:r>
              <a:rPr lang="en-US" dirty="0"/>
              <a:t>studio</a:t>
            </a:r>
          </a:p>
        </p:txBody>
      </p:sp>
    </p:spTree>
    <p:extLst>
      <p:ext uri="{BB962C8B-B14F-4D97-AF65-F5344CB8AC3E}">
        <p14:creationId xmlns:p14="http://schemas.microsoft.com/office/powerpoint/2010/main" val="33444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60E4C547-7B05-4FD9-8938-F22507CF5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631" y="846140"/>
            <a:ext cx="7091902" cy="1088901"/>
          </a:xfrm>
        </p:spPr>
        <p:txBody>
          <a:bodyPr/>
          <a:lstStyle/>
          <a:p>
            <a:r>
              <a:rPr lang="en-US" dirty="0"/>
              <a:t>Our team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B1DDD-F2FB-46AD-8D0C-BA3F1C2BE36A}"/>
              </a:ext>
            </a:extLst>
          </p:cNvPr>
          <p:cNvSpPr/>
          <p:nvPr userDrawn="1"/>
        </p:nvSpPr>
        <p:spPr>
          <a:xfrm>
            <a:off x="1535630" y="482073"/>
            <a:ext cx="3502037" cy="30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00" spc="0" dirty="0">
              <a:solidFill>
                <a:schemeClr val="bg1"/>
              </a:solidFill>
              <a:latin typeface="+mj-lt"/>
              <a:ea typeface="Bebas Neue" charset="0"/>
              <a:cs typeface="Bebas Neue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8D5F1B-DDD1-4EFB-9FDD-5A8BA57E6343}"/>
              </a:ext>
            </a:extLst>
          </p:cNvPr>
          <p:cNvCxnSpPr/>
          <p:nvPr userDrawn="1"/>
        </p:nvCxnSpPr>
        <p:spPr>
          <a:xfrm>
            <a:off x="5037667" y="499007"/>
            <a:ext cx="3577166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752249-C38C-422D-B6FD-F3E8966DD2CD}"/>
              </a:ext>
            </a:extLst>
          </p:cNvPr>
          <p:cNvCxnSpPr/>
          <p:nvPr userDrawn="1"/>
        </p:nvCxnSpPr>
        <p:spPr>
          <a:xfrm>
            <a:off x="8614833" y="499007"/>
            <a:ext cx="3577166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E4629C5-C077-40E8-9098-D8208B75C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5631" y="1935041"/>
            <a:ext cx="3502036" cy="2256367"/>
          </a:xfrm>
        </p:spPr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1BCF5232-DA6E-469B-9F93-0D2B0E695D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2797" y="1935041"/>
            <a:ext cx="3502036" cy="2256367"/>
          </a:xfrm>
        </p:spPr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D427ECA-1049-4687-94D5-C02CC0626A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9964" y="1935041"/>
            <a:ext cx="3502036" cy="2256367"/>
          </a:xfrm>
        </p:spPr>
      </p:sp>
    </p:spTree>
    <p:extLst>
      <p:ext uri="{BB962C8B-B14F-4D97-AF65-F5344CB8AC3E}">
        <p14:creationId xmlns:p14="http://schemas.microsoft.com/office/powerpoint/2010/main" val="59741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90D299-307E-44FD-8FCA-58303D4F6F8C}"/>
              </a:ext>
            </a:extLst>
          </p:cNvPr>
          <p:cNvSpPr txBox="1"/>
          <p:nvPr userDrawn="1"/>
        </p:nvSpPr>
        <p:spPr>
          <a:xfrm>
            <a:off x="1535631" y="4846765"/>
            <a:ext cx="3053302" cy="8894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Elizabeth Blackburn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100" dirty="0"/>
              <a:t>A peep at some distant orb has power to raise and purify our thoughts.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056B3-D9CE-4840-A94B-E748316E41B3}"/>
              </a:ext>
            </a:extLst>
          </p:cNvPr>
          <p:cNvSpPr txBox="1"/>
          <p:nvPr userDrawn="1"/>
        </p:nvSpPr>
        <p:spPr>
          <a:xfrm>
            <a:off x="5112797" y="4846765"/>
            <a:ext cx="3053302" cy="8894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Albert Einstein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100" dirty="0"/>
              <a:t>A peep at some distant orb has power to raise and purify our thoughts.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2F329B-FFC1-47AF-9459-B56D93566D4F}"/>
              </a:ext>
            </a:extLst>
          </p:cNvPr>
          <p:cNvCxnSpPr/>
          <p:nvPr userDrawn="1"/>
        </p:nvCxnSpPr>
        <p:spPr>
          <a:xfrm>
            <a:off x="0" y="972732"/>
            <a:ext cx="5112797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374E97-1452-4480-9131-A4D3064F7E27}"/>
              </a:ext>
            </a:extLst>
          </p:cNvPr>
          <p:cNvCxnSpPr/>
          <p:nvPr userDrawn="1"/>
        </p:nvCxnSpPr>
        <p:spPr>
          <a:xfrm>
            <a:off x="5037667" y="972732"/>
            <a:ext cx="3577166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C3F517A-729F-49FC-8D8D-337AB95478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5631" y="2408766"/>
            <a:ext cx="3502036" cy="2256367"/>
          </a:xfrm>
        </p:spPr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5E4F6BC-CAFE-4B0D-B078-65F47B506E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2797" y="2408766"/>
            <a:ext cx="3502036" cy="2256367"/>
          </a:xfrm>
        </p:spPr>
      </p:sp>
    </p:spTree>
    <p:extLst>
      <p:ext uri="{BB962C8B-B14F-4D97-AF65-F5344CB8AC3E}">
        <p14:creationId xmlns:p14="http://schemas.microsoft.com/office/powerpoint/2010/main" val="6426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D7198-2F5B-4AA6-9420-093B7F3C0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687075"/>
            <a:ext cx="11374710" cy="43513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89B8-080B-4677-BDB1-B8F3104D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8264" y="308698"/>
            <a:ext cx="761685" cy="383103"/>
          </a:xfrm>
        </p:spPr>
        <p:txBody>
          <a:bodyPr anchor="b"/>
          <a:lstStyle>
            <a:lvl1pPr>
              <a:defRPr lang="vi-VN" sz="1300" kern="120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ABF356-9A71-4EC9-85E6-167E396951FE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FE959B-C49D-4133-BB9B-50752E46F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5"/>
            <a:ext cx="11374710" cy="64135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511FA1-07DC-4A82-969C-20614D11D33C}"/>
              </a:ext>
            </a:extLst>
          </p:cNvPr>
          <p:cNvCxnSpPr>
            <a:cxnSpLocks/>
          </p:cNvCxnSpPr>
          <p:nvPr userDrawn="1"/>
        </p:nvCxnSpPr>
        <p:spPr>
          <a:xfrm>
            <a:off x="389782" y="694892"/>
            <a:ext cx="11392916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9A444C81-55D2-4422-9919-F8354C5C632C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211744-4613-4FE5-B33F-58010914EDE9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27" name="Footer Placeholder 4">
              <a:extLst>
                <a:ext uri="{FF2B5EF4-FFF2-40B4-BE49-F238E27FC236}">
                  <a16:creationId xmlns:a16="http://schemas.microsoft.com/office/drawing/2014/main" id="{AA6106F1-45B2-4ED8-A8F2-AFBD5CD8E42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GIỚI THIỆU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6BEF505-D9CF-4008-AB2E-CB809A25408E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523C4F-0CEF-4B0A-A7DF-3BE058A54122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30" name="Footer Placeholder 4">
              <a:extLst>
                <a:ext uri="{FF2B5EF4-FFF2-40B4-BE49-F238E27FC236}">
                  <a16:creationId xmlns:a16="http://schemas.microsoft.com/office/drawing/2014/main" id="{14210F79-9F14-43CF-A74E-941A520844A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TIẾP CẬN THÔNG TIN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1B02DE4-7B31-47E7-A477-C56328393849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69FCD85-C4A3-4239-9BB8-7F678E33734F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3" name="Footer Placeholder 4">
              <a:extLst>
                <a:ext uri="{FF2B5EF4-FFF2-40B4-BE49-F238E27FC236}">
                  <a16:creationId xmlns:a16="http://schemas.microsoft.com/office/drawing/2014/main" id="{BC6FEB1A-F693-4FC6-B345-D2749E06F69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schemeClr val="accent4"/>
                  </a:solidFill>
                </a:rPr>
                <a:t>THỦ TỤC HẢI QUAN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8322D8C-DE23-4359-BF9F-920FD1195BE5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B504C77-D348-4021-8EF0-4AE4119360C9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6" name="Footer Placeholder 4">
              <a:extLst>
                <a:ext uri="{FF2B5EF4-FFF2-40B4-BE49-F238E27FC236}">
                  <a16:creationId xmlns:a16="http://schemas.microsoft.com/office/drawing/2014/main" id="{D324145D-D504-4A18-9453-BF58A04557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QUẢN LÝ VÀ KIỂM TRA CHUYÊN NGÀNH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C66EA64-4C66-4112-9B63-0FBA12B41BDA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8E6C1E-B850-4FFC-8323-3179F15EA1D9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39" name="Footer Placeholder 4">
              <a:extLst>
                <a:ext uri="{FF2B5EF4-FFF2-40B4-BE49-F238E27FC236}">
                  <a16:creationId xmlns:a16="http://schemas.microsoft.com/office/drawing/2014/main" id="{6EE45BF4-DFD7-4A46-8123-AFDBC2F4B98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KHUYẾN NGHỊ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2ABCF61-3722-4019-8977-3C4479CE3730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33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89B8-080B-4677-BDB1-B8F3104D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8264" y="308698"/>
            <a:ext cx="761685" cy="383103"/>
          </a:xfrm>
        </p:spPr>
        <p:txBody>
          <a:bodyPr anchor="b"/>
          <a:lstStyle>
            <a:lvl1pPr>
              <a:defRPr lang="vi-VN" sz="1300" kern="120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ABF356-9A71-4EC9-85E6-167E396951FE}" type="slidenum">
              <a:rPr lang="vi-VN" smtClean="0"/>
              <a:pPr/>
              <a:t>‹#›</a:t>
            </a:fld>
            <a:endParaRPr lang="vi-VN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511FA1-07DC-4A82-969C-20614D11D33C}"/>
              </a:ext>
            </a:extLst>
          </p:cNvPr>
          <p:cNvCxnSpPr>
            <a:cxnSpLocks/>
          </p:cNvCxnSpPr>
          <p:nvPr userDrawn="1"/>
        </p:nvCxnSpPr>
        <p:spPr>
          <a:xfrm>
            <a:off x="389782" y="694892"/>
            <a:ext cx="11392916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45DFD56-EBE8-4B9A-ACE4-953EB2705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623825"/>
            <a:ext cx="4272653" cy="341458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CC71927-D31D-49FC-81F6-C785819EDC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4"/>
            <a:ext cx="4272653" cy="167714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D11BC4C-0516-4170-A269-2E69207800FA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2F8B3F-24B0-4CB5-9D2F-EAB903E8451F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29" name="Footer Placeholder 4">
              <a:extLst>
                <a:ext uri="{FF2B5EF4-FFF2-40B4-BE49-F238E27FC236}">
                  <a16:creationId xmlns:a16="http://schemas.microsoft.com/office/drawing/2014/main" id="{9CF31987-58BB-432B-9780-EB254AF1BF9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GIỚI THIỆU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E829E1C-2B48-4BDE-8AFC-8B1EDEF191EF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D8618B-3F93-4B70-AA7F-1B68CEA2FBED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292B409C-D312-4852-8027-3EB3A6B0FB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TIẾP CẬN THÔNG TIN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FCCF8CF-7375-4EF5-9DBC-0004A9EF2805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38AA02D-0630-4F0A-9CA3-03362A14623D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5" name="Footer Placeholder 4">
              <a:extLst>
                <a:ext uri="{FF2B5EF4-FFF2-40B4-BE49-F238E27FC236}">
                  <a16:creationId xmlns:a16="http://schemas.microsoft.com/office/drawing/2014/main" id="{0628D521-6869-42FB-9612-90974B841F1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schemeClr val="accent4"/>
                  </a:solidFill>
                </a:rPr>
                <a:t>THỦ TỤC HẢI QUAN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A45E4BE-7EDB-485F-8A60-0886A941E09F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7C5DE5-E87C-45C7-8144-3B8AF2A3FB46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8" name="Footer Placeholder 4">
              <a:extLst>
                <a:ext uri="{FF2B5EF4-FFF2-40B4-BE49-F238E27FC236}">
                  <a16:creationId xmlns:a16="http://schemas.microsoft.com/office/drawing/2014/main" id="{0E3F1E58-5EEA-4914-AF22-8681AB8D03A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QUẢN LÝ VÀ KIỂM TRA CHUYÊN NGÀNH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F70F0DF-9337-46DC-A4DC-74E1D0C6C6F5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500BB80-6EA2-4D0C-A94D-AC075040E246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47" name="Footer Placeholder 4">
              <a:extLst>
                <a:ext uri="{FF2B5EF4-FFF2-40B4-BE49-F238E27FC236}">
                  <a16:creationId xmlns:a16="http://schemas.microsoft.com/office/drawing/2014/main" id="{03B7151C-FE30-4ED0-ACD8-DA78ACE05C6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KHUYẾN NGHỊ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EA0D882-807A-4DC0-A3F8-879C9A0D40D4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476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2B295-4798-664D-8FD3-9BDF49B9E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E2F21-A2F7-E44F-A812-F13994C5E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FD856-9DC8-4A4C-8B37-96034C075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23FC-1A4C-2243-81CE-E76529E57B56}" type="datetimeFigureOut">
              <a:rPr lang="en-VN" smtClean="0"/>
              <a:t>26/10/2021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FA684-8A60-A644-AE05-9E59E5EFF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BDDCE-E1C6-A043-9596-F80B9F00C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FA25-0EAA-4743-A13E-64C0EA363CF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87938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45DFD56-EBE8-4B9A-ACE4-953EB2705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623825"/>
            <a:ext cx="4272653" cy="341458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CC71927-D31D-49FC-81F6-C785819EDC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4"/>
            <a:ext cx="4272653" cy="167714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2C1E9283-9054-4DCC-8EE0-97003B471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7432" y="0"/>
            <a:ext cx="7074568" cy="6159500"/>
          </a:xfrm>
        </p:spPr>
        <p:txBody>
          <a:bodyPr/>
          <a:lstStyle/>
          <a:p>
            <a:endParaRPr lang="vi-VN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BE65541C-0018-45A5-8647-3D790FE4163E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F27A97-63BA-47EC-8BCC-D300D103F07B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30" name="Footer Placeholder 4">
              <a:extLst>
                <a:ext uri="{FF2B5EF4-FFF2-40B4-BE49-F238E27FC236}">
                  <a16:creationId xmlns:a16="http://schemas.microsoft.com/office/drawing/2014/main" id="{9E311741-6E9D-46FF-A4C8-4F5468EDA62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GIỚI THIỆU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82A34A7-1484-4FCA-9427-6A82B69C6052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6DAF3B-A254-423D-8CD9-3A0F48B5B70F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33" name="Footer Placeholder 4">
              <a:extLst>
                <a:ext uri="{FF2B5EF4-FFF2-40B4-BE49-F238E27FC236}">
                  <a16:creationId xmlns:a16="http://schemas.microsoft.com/office/drawing/2014/main" id="{DAB41254-46CD-435C-B383-24F19F126F1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TIẾP CẬN THÔNG TIN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73A8A8C-F37B-4E3F-AEDC-4DC9680B3E91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611B1B3-D4C0-484C-9CAF-A6706C98A4A4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6" name="Footer Placeholder 4">
              <a:extLst>
                <a:ext uri="{FF2B5EF4-FFF2-40B4-BE49-F238E27FC236}">
                  <a16:creationId xmlns:a16="http://schemas.microsoft.com/office/drawing/2014/main" id="{762D3BCC-0647-4262-974A-0215AF78C31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schemeClr val="accent4"/>
                  </a:solidFill>
                </a:rPr>
                <a:t>THỦ TỤC HẢI QUAN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D391CB0-F909-4888-ADDD-A34AA4D5CCCD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084A6FF-ED12-4A0C-97A8-09E51CE6A714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9" name="Footer Placeholder 4">
              <a:extLst>
                <a:ext uri="{FF2B5EF4-FFF2-40B4-BE49-F238E27FC236}">
                  <a16:creationId xmlns:a16="http://schemas.microsoft.com/office/drawing/2014/main" id="{EF31F986-ED62-4122-9CE1-01D52F51B2A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QUẢN LÝ VÀ KIỂM TRA CHUYÊN NGÀNH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BA62524-2B71-46F1-9829-3C89BFE1303E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09DD209-65AA-43AF-BFAC-1A69B1A3A62C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49" name="Footer Placeholder 4">
              <a:extLst>
                <a:ext uri="{FF2B5EF4-FFF2-40B4-BE49-F238E27FC236}">
                  <a16:creationId xmlns:a16="http://schemas.microsoft.com/office/drawing/2014/main" id="{0EDD6831-0B0D-411D-B4FA-05AF5D4831E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KHUYẾN NGHỊ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8F01F06-C9AD-43BB-A1B9-8B1E75C44DE4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576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6A89CD7-DFC0-4B95-9EA6-BE285B721118}"/>
              </a:ext>
            </a:extLst>
          </p:cNvPr>
          <p:cNvSpPr txBox="1"/>
          <p:nvPr userDrawn="1"/>
        </p:nvSpPr>
        <p:spPr>
          <a:xfrm>
            <a:off x="1535631" y="3249899"/>
            <a:ext cx="3592561" cy="11832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i="1" dirty="0">
                <a:solidFill>
                  <a:schemeClr val="tx1">
                    <a:alpha val="70000"/>
                  </a:schemeClr>
                </a:solidFill>
                <a:ea typeface="Open Sans" charset="0"/>
                <a:cs typeface="Open Sans" charset="0"/>
              </a:rPr>
              <a:t>“A peep at some distant orb has power to raise and purify our thoughts like a strain of sacred music, or a noble picture, or a passage from the grander poets. It always does one good. “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35A90B-064C-407B-B064-A05C5A551F7C}"/>
              </a:ext>
            </a:extLst>
          </p:cNvPr>
          <p:cNvGrpSpPr/>
          <p:nvPr userDrawn="1"/>
        </p:nvGrpSpPr>
        <p:grpSpPr>
          <a:xfrm>
            <a:off x="6096000" y="2754996"/>
            <a:ext cx="4665785" cy="409145"/>
            <a:chOff x="6096000" y="2754996"/>
            <a:chExt cx="4665785" cy="40914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403D80-BD89-4227-9692-04FD8807E8DA}"/>
                </a:ext>
              </a:extLst>
            </p:cNvPr>
            <p:cNvCxnSpPr/>
            <p:nvPr/>
          </p:nvCxnSpPr>
          <p:spPr>
            <a:xfrm>
              <a:off x="6100269" y="3164141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A00D310-DB4F-4555-AF92-F8EF54D00409}"/>
                </a:ext>
              </a:extLst>
            </p:cNvPr>
            <p:cNvCxnSpPr/>
            <p:nvPr/>
          </p:nvCxnSpPr>
          <p:spPr>
            <a:xfrm>
              <a:off x="6100269" y="3164141"/>
              <a:ext cx="3944063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EFA7B65D-81AE-4AC9-85FB-6055D3F77809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2787657"/>
              <a:ext cx="3080539" cy="285609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586AD4-C8CB-46E4-8624-86C8B3705133}"/>
                </a:ext>
              </a:extLst>
            </p:cNvPr>
            <p:cNvSpPr txBox="1"/>
            <p:nvPr/>
          </p:nvSpPr>
          <p:spPr>
            <a:xfrm>
              <a:off x="10353822" y="2754996"/>
              <a:ext cx="355867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85%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68F5F5-7FAD-45E5-8E15-50C50C469797}"/>
              </a:ext>
            </a:extLst>
          </p:cNvPr>
          <p:cNvGrpSpPr/>
          <p:nvPr userDrawn="1"/>
        </p:nvGrpSpPr>
        <p:grpSpPr>
          <a:xfrm>
            <a:off x="6096000" y="3526719"/>
            <a:ext cx="4665785" cy="405660"/>
            <a:chOff x="6096000" y="3601267"/>
            <a:chExt cx="4665785" cy="40566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CF8604-60E0-4861-B4B4-B562191685B3}"/>
                </a:ext>
              </a:extLst>
            </p:cNvPr>
            <p:cNvCxnSpPr/>
            <p:nvPr/>
          </p:nvCxnSpPr>
          <p:spPr>
            <a:xfrm>
              <a:off x="6100269" y="4006927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161D55-DC03-4B3B-8D51-393A0A0115D3}"/>
                </a:ext>
              </a:extLst>
            </p:cNvPr>
            <p:cNvCxnSpPr/>
            <p:nvPr/>
          </p:nvCxnSpPr>
          <p:spPr>
            <a:xfrm>
              <a:off x="6100269" y="4006927"/>
              <a:ext cx="2330758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 Placeholder 2">
              <a:extLst>
                <a:ext uri="{FF2B5EF4-FFF2-40B4-BE49-F238E27FC236}">
                  <a16:creationId xmlns:a16="http://schemas.microsoft.com/office/drawing/2014/main" id="{750C1E70-D352-4DEE-96CC-DA479DA8F17C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3630443"/>
              <a:ext cx="3080539" cy="285609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739E3B-2884-435E-BCD4-B73A880EB381}"/>
                </a:ext>
              </a:extLst>
            </p:cNvPr>
            <p:cNvSpPr txBox="1"/>
            <p:nvPr/>
          </p:nvSpPr>
          <p:spPr>
            <a:xfrm>
              <a:off x="10353822" y="3601267"/>
              <a:ext cx="360676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50%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0023F1-F8EB-4142-9E5D-3B3D0BE03A19}"/>
              </a:ext>
            </a:extLst>
          </p:cNvPr>
          <p:cNvGrpSpPr/>
          <p:nvPr userDrawn="1"/>
        </p:nvGrpSpPr>
        <p:grpSpPr>
          <a:xfrm>
            <a:off x="6096001" y="4324133"/>
            <a:ext cx="4665784" cy="400870"/>
            <a:chOff x="6096001" y="4511159"/>
            <a:chExt cx="4665784" cy="40087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858397-D6D6-4845-9A81-D28C037C5B4E}"/>
                </a:ext>
              </a:extLst>
            </p:cNvPr>
            <p:cNvCxnSpPr/>
            <p:nvPr/>
          </p:nvCxnSpPr>
          <p:spPr>
            <a:xfrm>
              <a:off x="6100269" y="4912029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90ADDEC-3C74-4A93-BC09-938A977CEEC3}"/>
                </a:ext>
              </a:extLst>
            </p:cNvPr>
            <p:cNvCxnSpPr/>
            <p:nvPr/>
          </p:nvCxnSpPr>
          <p:spPr>
            <a:xfrm>
              <a:off x="6100269" y="4912029"/>
              <a:ext cx="3521161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Placeholder 2">
              <a:extLst>
                <a:ext uri="{FF2B5EF4-FFF2-40B4-BE49-F238E27FC236}">
                  <a16:creationId xmlns:a16="http://schemas.microsoft.com/office/drawing/2014/main" id="{FB144082-855C-4EA5-9BE3-EEC3BB722A57}"/>
                </a:ext>
              </a:extLst>
            </p:cNvPr>
            <p:cNvSpPr txBox="1">
              <a:spLocks/>
            </p:cNvSpPr>
            <p:nvPr/>
          </p:nvSpPr>
          <p:spPr>
            <a:xfrm>
              <a:off x="6096001" y="4535545"/>
              <a:ext cx="3033932" cy="317808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BFDA88-1262-468F-B324-AF1E2DB59181}"/>
                </a:ext>
              </a:extLst>
            </p:cNvPr>
            <p:cNvSpPr txBox="1"/>
            <p:nvPr/>
          </p:nvSpPr>
          <p:spPr>
            <a:xfrm>
              <a:off x="10353822" y="4511159"/>
              <a:ext cx="320601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75%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AF78E9-DA95-4187-8ABA-F230A82C59BE}"/>
              </a:ext>
            </a:extLst>
          </p:cNvPr>
          <p:cNvGrpSpPr/>
          <p:nvPr userDrawn="1"/>
        </p:nvGrpSpPr>
        <p:grpSpPr>
          <a:xfrm>
            <a:off x="6096001" y="5116757"/>
            <a:ext cx="4665784" cy="400870"/>
            <a:chOff x="6096001" y="4511159"/>
            <a:chExt cx="4665784" cy="40087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FCC254D-788F-49CA-8FE3-D78F60844ED5}"/>
                </a:ext>
              </a:extLst>
            </p:cNvPr>
            <p:cNvCxnSpPr/>
            <p:nvPr/>
          </p:nvCxnSpPr>
          <p:spPr>
            <a:xfrm>
              <a:off x="6100269" y="4912029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E12185-8F23-4635-950F-6E4DB32703EE}"/>
                </a:ext>
              </a:extLst>
            </p:cNvPr>
            <p:cNvCxnSpPr/>
            <p:nvPr/>
          </p:nvCxnSpPr>
          <p:spPr>
            <a:xfrm>
              <a:off x="6100269" y="4912029"/>
              <a:ext cx="4454730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Placeholder 2">
              <a:extLst>
                <a:ext uri="{FF2B5EF4-FFF2-40B4-BE49-F238E27FC236}">
                  <a16:creationId xmlns:a16="http://schemas.microsoft.com/office/drawing/2014/main" id="{BB055B93-8C7B-4E40-B942-F912DB097D08}"/>
                </a:ext>
              </a:extLst>
            </p:cNvPr>
            <p:cNvSpPr txBox="1">
              <a:spLocks/>
            </p:cNvSpPr>
            <p:nvPr/>
          </p:nvSpPr>
          <p:spPr>
            <a:xfrm>
              <a:off x="6096001" y="4535545"/>
              <a:ext cx="3033932" cy="317808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0D897C-6B89-4E2E-8212-B8E78B016D0D}"/>
                </a:ext>
              </a:extLst>
            </p:cNvPr>
            <p:cNvSpPr txBox="1"/>
            <p:nvPr/>
          </p:nvSpPr>
          <p:spPr>
            <a:xfrm>
              <a:off x="10353822" y="4511159"/>
              <a:ext cx="341440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95%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360246E-8C95-42FC-AE34-47C979D54F2F}"/>
              </a:ext>
            </a:extLst>
          </p:cNvPr>
          <p:cNvSpPr txBox="1"/>
          <p:nvPr userDrawn="1"/>
        </p:nvSpPr>
        <p:spPr>
          <a:xfrm>
            <a:off x="1535631" y="5159076"/>
            <a:ext cx="2287433" cy="59247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i="1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Speaker</a:t>
            </a:r>
          </a:p>
          <a:p>
            <a:pPr>
              <a:lnSpc>
                <a:spcPct val="130000"/>
              </a:lnSpc>
            </a:pPr>
            <a:r>
              <a:rPr lang="en-US" sz="1100" dirty="0"/>
              <a:t>Position and Institution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F7BCB37D-97CE-44F9-8839-04262D9013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2011680"/>
          </a:xfrm>
        </p:spPr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F43CD346-7A15-439F-BE9F-BC8B0496D52C}"/>
              </a:ext>
            </a:extLst>
          </p:cNvPr>
          <p:cNvSpPr/>
          <p:nvPr userDrawn="1"/>
        </p:nvSpPr>
        <p:spPr>
          <a:xfrm>
            <a:off x="0" y="0"/>
            <a:ext cx="5683147" cy="2813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600" extrusionOk="0">
                <a:moveTo>
                  <a:pt x="21142" y="4271"/>
                </a:moveTo>
                <a:cubicBezTo>
                  <a:pt x="21112" y="4210"/>
                  <a:pt x="21078" y="4153"/>
                  <a:pt x="21042" y="4105"/>
                </a:cubicBezTo>
                <a:cubicBezTo>
                  <a:pt x="20953" y="3979"/>
                  <a:pt x="20855" y="3893"/>
                  <a:pt x="20755" y="3840"/>
                </a:cubicBezTo>
                <a:cubicBezTo>
                  <a:pt x="20479" y="3694"/>
                  <a:pt x="20172" y="3796"/>
                  <a:pt x="19864" y="4007"/>
                </a:cubicBezTo>
                <a:cubicBezTo>
                  <a:pt x="19852" y="4015"/>
                  <a:pt x="19840" y="4023"/>
                  <a:pt x="19828" y="4031"/>
                </a:cubicBezTo>
                <a:cubicBezTo>
                  <a:pt x="19373" y="4357"/>
                  <a:pt x="18923" y="4905"/>
                  <a:pt x="18587" y="5226"/>
                </a:cubicBezTo>
                <a:cubicBezTo>
                  <a:pt x="16828" y="6905"/>
                  <a:pt x="15102" y="8766"/>
                  <a:pt x="13290" y="10192"/>
                </a:cubicBezTo>
                <a:cubicBezTo>
                  <a:pt x="13134" y="10314"/>
                  <a:pt x="12978" y="10436"/>
                  <a:pt x="12820" y="10550"/>
                </a:cubicBezTo>
                <a:cubicBezTo>
                  <a:pt x="12768" y="10583"/>
                  <a:pt x="12719" y="10615"/>
                  <a:pt x="12667" y="10648"/>
                </a:cubicBezTo>
                <a:cubicBezTo>
                  <a:pt x="12449" y="10786"/>
                  <a:pt x="12233" y="10924"/>
                  <a:pt x="12015" y="11046"/>
                </a:cubicBezTo>
                <a:cubicBezTo>
                  <a:pt x="11945" y="11087"/>
                  <a:pt x="11874" y="11123"/>
                  <a:pt x="11804" y="11160"/>
                </a:cubicBezTo>
                <a:cubicBezTo>
                  <a:pt x="11100" y="11509"/>
                  <a:pt x="10395" y="11867"/>
                  <a:pt x="9688" y="12208"/>
                </a:cubicBezTo>
                <a:cubicBezTo>
                  <a:pt x="8903" y="12586"/>
                  <a:pt x="8114" y="12952"/>
                  <a:pt x="7325" y="13269"/>
                </a:cubicBezTo>
                <a:cubicBezTo>
                  <a:pt x="6662" y="13537"/>
                  <a:pt x="5987" y="13748"/>
                  <a:pt x="5315" y="13948"/>
                </a:cubicBezTo>
                <a:cubicBezTo>
                  <a:pt x="5623" y="13716"/>
                  <a:pt x="5931" y="13476"/>
                  <a:pt x="6234" y="13228"/>
                </a:cubicBezTo>
                <a:cubicBezTo>
                  <a:pt x="7037" y="12574"/>
                  <a:pt x="7834" y="11887"/>
                  <a:pt x="8621" y="11156"/>
                </a:cubicBezTo>
                <a:cubicBezTo>
                  <a:pt x="9039" y="10765"/>
                  <a:pt x="9456" y="10367"/>
                  <a:pt x="9866" y="9945"/>
                </a:cubicBezTo>
                <a:cubicBezTo>
                  <a:pt x="9972" y="9835"/>
                  <a:pt x="10076" y="9721"/>
                  <a:pt x="10182" y="9607"/>
                </a:cubicBezTo>
                <a:cubicBezTo>
                  <a:pt x="10763" y="8994"/>
                  <a:pt x="11336" y="8351"/>
                  <a:pt x="11907" y="7697"/>
                </a:cubicBezTo>
                <a:cubicBezTo>
                  <a:pt x="12365" y="7173"/>
                  <a:pt x="12820" y="6641"/>
                  <a:pt x="13276" y="6112"/>
                </a:cubicBezTo>
                <a:cubicBezTo>
                  <a:pt x="14355" y="4861"/>
                  <a:pt x="15449" y="3658"/>
                  <a:pt x="16498" y="2300"/>
                </a:cubicBezTo>
                <a:cubicBezTo>
                  <a:pt x="16556" y="2223"/>
                  <a:pt x="16614" y="2150"/>
                  <a:pt x="16672" y="2077"/>
                </a:cubicBezTo>
                <a:cubicBezTo>
                  <a:pt x="16720" y="2012"/>
                  <a:pt x="16760" y="1943"/>
                  <a:pt x="16796" y="1869"/>
                </a:cubicBezTo>
                <a:cubicBezTo>
                  <a:pt x="17077" y="1284"/>
                  <a:pt x="17001" y="447"/>
                  <a:pt x="16734" y="0"/>
                </a:cubicBezTo>
                <a:lnTo>
                  <a:pt x="15705" y="0"/>
                </a:lnTo>
                <a:cubicBezTo>
                  <a:pt x="15519" y="146"/>
                  <a:pt x="15337" y="313"/>
                  <a:pt x="15160" y="447"/>
                </a:cubicBezTo>
                <a:cubicBezTo>
                  <a:pt x="15152" y="455"/>
                  <a:pt x="15144" y="459"/>
                  <a:pt x="15136" y="467"/>
                </a:cubicBezTo>
                <a:cubicBezTo>
                  <a:pt x="14908" y="638"/>
                  <a:pt x="14680" y="813"/>
                  <a:pt x="14454" y="983"/>
                </a:cubicBezTo>
                <a:cubicBezTo>
                  <a:pt x="14494" y="666"/>
                  <a:pt x="14464" y="309"/>
                  <a:pt x="14406" y="4"/>
                </a:cubicBezTo>
                <a:lnTo>
                  <a:pt x="12303" y="4"/>
                </a:lnTo>
                <a:cubicBezTo>
                  <a:pt x="11598" y="488"/>
                  <a:pt x="10901" y="1061"/>
                  <a:pt x="10214" y="1585"/>
                </a:cubicBezTo>
                <a:cubicBezTo>
                  <a:pt x="10485" y="1272"/>
                  <a:pt x="10755" y="951"/>
                  <a:pt x="11021" y="622"/>
                </a:cubicBezTo>
                <a:cubicBezTo>
                  <a:pt x="11188" y="406"/>
                  <a:pt x="11368" y="211"/>
                  <a:pt x="11548" y="0"/>
                </a:cubicBezTo>
                <a:lnTo>
                  <a:pt x="2" y="0"/>
                </a:lnTo>
                <a:lnTo>
                  <a:pt x="2" y="12793"/>
                </a:lnTo>
                <a:cubicBezTo>
                  <a:pt x="28" y="12769"/>
                  <a:pt x="56" y="12745"/>
                  <a:pt x="82" y="12720"/>
                </a:cubicBezTo>
                <a:cubicBezTo>
                  <a:pt x="180" y="12639"/>
                  <a:pt x="277" y="12558"/>
                  <a:pt x="373" y="12472"/>
                </a:cubicBezTo>
                <a:cubicBezTo>
                  <a:pt x="395" y="12452"/>
                  <a:pt x="419" y="12432"/>
                  <a:pt x="441" y="12411"/>
                </a:cubicBezTo>
                <a:cubicBezTo>
                  <a:pt x="399" y="12476"/>
                  <a:pt x="357" y="12541"/>
                  <a:pt x="319" y="12615"/>
                </a:cubicBezTo>
                <a:cubicBezTo>
                  <a:pt x="-142" y="13476"/>
                  <a:pt x="341" y="15130"/>
                  <a:pt x="933" y="14764"/>
                </a:cubicBezTo>
                <a:cubicBezTo>
                  <a:pt x="1446" y="14443"/>
                  <a:pt x="1953" y="14102"/>
                  <a:pt x="2459" y="13744"/>
                </a:cubicBezTo>
                <a:cubicBezTo>
                  <a:pt x="2249" y="14273"/>
                  <a:pt x="2061" y="15171"/>
                  <a:pt x="2151" y="15845"/>
                </a:cubicBezTo>
                <a:cubicBezTo>
                  <a:pt x="2295" y="16935"/>
                  <a:pt x="2824" y="16991"/>
                  <a:pt x="3284" y="16975"/>
                </a:cubicBezTo>
                <a:cubicBezTo>
                  <a:pt x="3340" y="16971"/>
                  <a:pt x="3398" y="16967"/>
                  <a:pt x="3454" y="16963"/>
                </a:cubicBezTo>
                <a:cubicBezTo>
                  <a:pt x="2956" y="17382"/>
                  <a:pt x="2457" y="17800"/>
                  <a:pt x="1955" y="18198"/>
                </a:cubicBezTo>
                <a:cubicBezTo>
                  <a:pt x="1436" y="18613"/>
                  <a:pt x="909" y="19023"/>
                  <a:pt x="347" y="19028"/>
                </a:cubicBezTo>
                <a:cubicBezTo>
                  <a:pt x="208" y="19028"/>
                  <a:pt x="92" y="19109"/>
                  <a:pt x="0" y="19235"/>
                </a:cubicBezTo>
                <a:lnTo>
                  <a:pt x="0" y="21405"/>
                </a:lnTo>
                <a:cubicBezTo>
                  <a:pt x="90" y="21527"/>
                  <a:pt x="202" y="21600"/>
                  <a:pt x="337" y="21600"/>
                </a:cubicBezTo>
                <a:cubicBezTo>
                  <a:pt x="505" y="21600"/>
                  <a:pt x="671" y="21576"/>
                  <a:pt x="837" y="21531"/>
                </a:cubicBezTo>
                <a:cubicBezTo>
                  <a:pt x="1997" y="21234"/>
                  <a:pt x="3128" y="20003"/>
                  <a:pt x="4185" y="19101"/>
                </a:cubicBezTo>
                <a:cubicBezTo>
                  <a:pt x="4399" y="18918"/>
                  <a:pt x="4610" y="18747"/>
                  <a:pt x="4824" y="18572"/>
                </a:cubicBezTo>
                <a:cubicBezTo>
                  <a:pt x="5216" y="18255"/>
                  <a:pt x="5607" y="17942"/>
                  <a:pt x="6001" y="17650"/>
                </a:cubicBezTo>
                <a:cubicBezTo>
                  <a:pt x="6610" y="17199"/>
                  <a:pt x="7225" y="16780"/>
                  <a:pt x="7852" y="16402"/>
                </a:cubicBezTo>
                <a:cubicBezTo>
                  <a:pt x="9175" y="15602"/>
                  <a:pt x="10501" y="14838"/>
                  <a:pt x="11812" y="13972"/>
                </a:cubicBezTo>
                <a:cubicBezTo>
                  <a:pt x="12255" y="13679"/>
                  <a:pt x="12697" y="13375"/>
                  <a:pt x="13134" y="13058"/>
                </a:cubicBezTo>
                <a:cubicBezTo>
                  <a:pt x="13212" y="13009"/>
                  <a:pt x="13288" y="12960"/>
                  <a:pt x="13366" y="12915"/>
                </a:cubicBezTo>
                <a:cubicBezTo>
                  <a:pt x="13456" y="12862"/>
                  <a:pt x="13546" y="12810"/>
                  <a:pt x="13635" y="12761"/>
                </a:cubicBezTo>
                <a:cubicBezTo>
                  <a:pt x="14161" y="12485"/>
                  <a:pt x="14722" y="12444"/>
                  <a:pt x="15259" y="12310"/>
                </a:cubicBezTo>
                <a:cubicBezTo>
                  <a:pt x="16314" y="12050"/>
                  <a:pt x="17369" y="11802"/>
                  <a:pt x="18388" y="11156"/>
                </a:cubicBezTo>
                <a:cubicBezTo>
                  <a:pt x="19265" y="10599"/>
                  <a:pt x="20257" y="9847"/>
                  <a:pt x="20989" y="8697"/>
                </a:cubicBezTo>
                <a:cubicBezTo>
                  <a:pt x="21354" y="8120"/>
                  <a:pt x="21434" y="7486"/>
                  <a:pt x="21444" y="6571"/>
                </a:cubicBezTo>
                <a:cubicBezTo>
                  <a:pt x="21458" y="5767"/>
                  <a:pt x="21444" y="4852"/>
                  <a:pt x="21142" y="4271"/>
                </a:cubicBezTo>
                <a:close/>
              </a:path>
            </a:pathLst>
          </a:custGeom>
          <a:solidFill>
            <a:schemeClr val="bg2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259098-7BBE-4A1D-A80F-C711A3251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631" y="1336799"/>
            <a:ext cx="5237701" cy="2295401"/>
          </a:xfrm>
        </p:spPr>
        <p:txBody>
          <a:bodyPr/>
          <a:lstStyle/>
          <a:p>
            <a:r>
              <a:rPr lang="en-US" dirty="0"/>
              <a:t>About the</a:t>
            </a:r>
            <a:br>
              <a:rPr lang="en-US" dirty="0"/>
            </a:br>
            <a:r>
              <a:rPr lang="en-US" dirty="0"/>
              <a:t>studio</a:t>
            </a:r>
          </a:p>
        </p:txBody>
      </p:sp>
    </p:spTree>
    <p:extLst>
      <p:ext uri="{BB962C8B-B14F-4D97-AF65-F5344CB8AC3E}">
        <p14:creationId xmlns:p14="http://schemas.microsoft.com/office/powerpoint/2010/main" val="200313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60E4C547-7B05-4FD9-8938-F22507CF5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631" y="1319865"/>
            <a:ext cx="7091902" cy="1088901"/>
          </a:xfrm>
        </p:spPr>
        <p:txBody>
          <a:bodyPr/>
          <a:lstStyle/>
          <a:p>
            <a:r>
              <a:rPr lang="en-US" dirty="0"/>
              <a:t>Our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3961F-1365-467E-B501-4881FE454333}"/>
              </a:ext>
            </a:extLst>
          </p:cNvPr>
          <p:cNvSpPr txBox="1"/>
          <p:nvPr userDrawn="1"/>
        </p:nvSpPr>
        <p:spPr>
          <a:xfrm>
            <a:off x="1535631" y="4846765"/>
            <a:ext cx="3053302" cy="8894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400" b="1" i="0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Elizabeth Blackburn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100" dirty="0"/>
              <a:t>A peep at some distant orb has power to raise and purify our thoughts.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46E47-F024-49B1-8F3D-1FDDF3B3A83D}"/>
              </a:ext>
            </a:extLst>
          </p:cNvPr>
          <p:cNvSpPr txBox="1"/>
          <p:nvPr userDrawn="1"/>
        </p:nvSpPr>
        <p:spPr>
          <a:xfrm>
            <a:off x="5112797" y="4846765"/>
            <a:ext cx="3053302" cy="8894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Albert Einstein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100" dirty="0"/>
              <a:t>A peep at some distant orb has power to raise and purify our thoughts.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343694-E1B6-40DE-A662-3F0DA1A3A1AB}"/>
              </a:ext>
            </a:extLst>
          </p:cNvPr>
          <p:cNvSpPr txBox="1"/>
          <p:nvPr userDrawn="1"/>
        </p:nvSpPr>
        <p:spPr>
          <a:xfrm>
            <a:off x="8689964" y="4846765"/>
            <a:ext cx="3053302" cy="8894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Dorothy Hodgkin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100" dirty="0"/>
              <a:t>A peep at some distant orb has power to raise and purify our thoughts.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B1DDD-F2FB-46AD-8D0C-BA3F1C2BE36A}"/>
              </a:ext>
            </a:extLst>
          </p:cNvPr>
          <p:cNvSpPr/>
          <p:nvPr userDrawn="1"/>
        </p:nvSpPr>
        <p:spPr>
          <a:xfrm>
            <a:off x="1535630" y="955798"/>
            <a:ext cx="3502037" cy="30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300" spc="0" dirty="0">
                <a:solidFill>
                  <a:schemeClr val="bg1"/>
                </a:solidFill>
                <a:latin typeface="+mj-lt"/>
                <a:ea typeface="Bebas Neue" charset="0"/>
                <a:cs typeface="Bebas Neue" charset="0"/>
              </a:rPr>
              <a:t>TÊN MỤC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8D5F1B-DDD1-4EFB-9FDD-5A8BA57E6343}"/>
              </a:ext>
            </a:extLst>
          </p:cNvPr>
          <p:cNvCxnSpPr/>
          <p:nvPr userDrawn="1"/>
        </p:nvCxnSpPr>
        <p:spPr>
          <a:xfrm>
            <a:off x="5037667" y="972732"/>
            <a:ext cx="3577166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752249-C38C-422D-B6FD-F3E8966DD2CD}"/>
              </a:ext>
            </a:extLst>
          </p:cNvPr>
          <p:cNvCxnSpPr/>
          <p:nvPr userDrawn="1"/>
        </p:nvCxnSpPr>
        <p:spPr>
          <a:xfrm>
            <a:off x="8614833" y="972732"/>
            <a:ext cx="3577166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E4629C5-C077-40E8-9098-D8208B75C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5631" y="2408766"/>
            <a:ext cx="3502036" cy="2256367"/>
          </a:xfrm>
        </p:spPr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1BCF5232-DA6E-469B-9F93-0D2B0E695D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2797" y="2408766"/>
            <a:ext cx="3502036" cy="2256367"/>
          </a:xfrm>
        </p:spPr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D427ECA-1049-4687-94D5-C02CC0626A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9964" y="2408766"/>
            <a:ext cx="3502036" cy="2256367"/>
          </a:xfrm>
        </p:spPr>
      </p:sp>
    </p:spTree>
    <p:extLst>
      <p:ext uri="{BB962C8B-B14F-4D97-AF65-F5344CB8AC3E}">
        <p14:creationId xmlns:p14="http://schemas.microsoft.com/office/powerpoint/2010/main" val="149670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90D299-307E-44FD-8FCA-58303D4F6F8C}"/>
              </a:ext>
            </a:extLst>
          </p:cNvPr>
          <p:cNvSpPr txBox="1"/>
          <p:nvPr userDrawn="1"/>
        </p:nvSpPr>
        <p:spPr>
          <a:xfrm>
            <a:off x="1535631" y="4846765"/>
            <a:ext cx="3148664" cy="7767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8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Phương</a:t>
            </a:r>
            <a:r>
              <a:rPr lang="en-US" sz="18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8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thức</a:t>
            </a:r>
            <a:r>
              <a:rPr lang="en-US" sz="18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8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truyền</a:t>
            </a:r>
            <a:r>
              <a:rPr lang="en-US" sz="18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8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thống</a:t>
            </a:r>
            <a:r>
              <a:rPr lang="en-US" sz="18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8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và</a:t>
            </a:r>
            <a:r>
              <a:rPr lang="en-US" sz="18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VASSCM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056B3-D9CE-4840-A94B-E748316E41B3}"/>
              </a:ext>
            </a:extLst>
          </p:cNvPr>
          <p:cNvSpPr txBox="1"/>
          <p:nvPr userDrawn="1"/>
        </p:nvSpPr>
        <p:spPr>
          <a:xfrm>
            <a:off x="5112797" y="4846765"/>
            <a:ext cx="3148664" cy="7767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8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Những</a:t>
            </a:r>
            <a:r>
              <a:rPr lang="en-US" sz="18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8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khó</a:t>
            </a:r>
            <a:r>
              <a:rPr lang="en-US" sz="18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8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khăn</a:t>
            </a:r>
            <a:r>
              <a:rPr lang="en-US" sz="18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8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cụ</a:t>
            </a:r>
            <a:r>
              <a:rPr lang="en-US" sz="18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8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thể</a:t>
            </a:r>
            <a:r>
              <a:rPr lang="en-US" sz="18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8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với</a:t>
            </a:r>
            <a:r>
              <a:rPr lang="en-US" sz="18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VASSCM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2F329B-FFC1-47AF-9459-B56D93566D4F}"/>
              </a:ext>
            </a:extLst>
          </p:cNvPr>
          <p:cNvCxnSpPr/>
          <p:nvPr userDrawn="1"/>
        </p:nvCxnSpPr>
        <p:spPr>
          <a:xfrm>
            <a:off x="0" y="972732"/>
            <a:ext cx="5112797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374E97-1452-4480-9131-A4D3064F7E27}"/>
              </a:ext>
            </a:extLst>
          </p:cNvPr>
          <p:cNvCxnSpPr/>
          <p:nvPr userDrawn="1"/>
        </p:nvCxnSpPr>
        <p:spPr>
          <a:xfrm>
            <a:off x="5037667" y="972732"/>
            <a:ext cx="3577166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C3F517A-729F-49FC-8D8D-337AB95478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5631" y="2408766"/>
            <a:ext cx="3502036" cy="2256367"/>
          </a:xfrm>
        </p:spPr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5E4F6BC-CAFE-4B0D-B078-65F47B506E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2797" y="2408766"/>
            <a:ext cx="3502036" cy="2256367"/>
          </a:xfrm>
        </p:spPr>
      </p:sp>
    </p:spTree>
    <p:extLst>
      <p:ext uri="{BB962C8B-B14F-4D97-AF65-F5344CB8AC3E}">
        <p14:creationId xmlns:p14="http://schemas.microsoft.com/office/powerpoint/2010/main" val="90408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D7198-2F5B-4AA6-9420-093B7F3C0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687075"/>
            <a:ext cx="11374710" cy="43513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89B8-080B-4677-BDB1-B8F3104D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8264" y="308698"/>
            <a:ext cx="761685" cy="383103"/>
          </a:xfrm>
        </p:spPr>
        <p:txBody>
          <a:bodyPr anchor="b"/>
          <a:lstStyle>
            <a:lvl1pPr>
              <a:defRPr lang="vi-VN" sz="1300" kern="1200" smtClean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ABF356-9A71-4EC9-85E6-167E396951FE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FE959B-C49D-4133-BB9B-50752E46F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5"/>
            <a:ext cx="11374710" cy="64135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511FA1-07DC-4A82-969C-20614D11D33C}"/>
              </a:ext>
            </a:extLst>
          </p:cNvPr>
          <p:cNvCxnSpPr>
            <a:cxnSpLocks/>
          </p:cNvCxnSpPr>
          <p:nvPr userDrawn="1"/>
        </p:nvCxnSpPr>
        <p:spPr>
          <a:xfrm>
            <a:off x="389782" y="694892"/>
            <a:ext cx="11392916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9D4CDB-5771-41E4-A443-5D719221A9AA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27" name="Footer Placeholder 4">
              <a:extLst>
                <a:ext uri="{FF2B5EF4-FFF2-40B4-BE49-F238E27FC236}">
                  <a16:creationId xmlns:a16="http://schemas.microsoft.com/office/drawing/2014/main" id="{79046D7A-5BB3-4A0A-A01C-95B530850EC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GIỚI THIỆU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A7D365D-D2FF-4164-8A55-506AB0DA773C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CA2B7D5-7646-4133-B0E5-6FE17E228E9B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30" name="Footer Placeholder 4">
              <a:extLst>
                <a:ext uri="{FF2B5EF4-FFF2-40B4-BE49-F238E27FC236}">
                  <a16:creationId xmlns:a16="http://schemas.microsoft.com/office/drawing/2014/main" id="{4E23F7AF-36E8-4CF0-913B-B7EE351C41B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TIẾP CẬN THÔNG TIN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502E17D-D6BA-42E1-A84D-702EB787E310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1E097B-D1A9-4043-BFEE-17F0808404C1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3" name="Footer Placeholder 4">
              <a:extLst>
                <a:ext uri="{FF2B5EF4-FFF2-40B4-BE49-F238E27FC236}">
                  <a16:creationId xmlns:a16="http://schemas.microsoft.com/office/drawing/2014/main" id="{900AA3B8-599A-4C31-ACB0-323A6EAA055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schemeClr val="accent5"/>
                  </a:solidFill>
                </a:rPr>
                <a:t>THỦ TỤC HẢI QUAN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C35A19-6392-4EF3-9BAC-653BD9272E62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0373E35-1B0A-46A5-86D5-54C714AE58DE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6" name="Footer Placeholder 4">
              <a:extLst>
                <a:ext uri="{FF2B5EF4-FFF2-40B4-BE49-F238E27FC236}">
                  <a16:creationId xmlns:a16="http://schemas.microsoft.com/office/drawing/2014/main" id="{CD01FF84-BC9A-45B0-8C3A-1E8E5026F1C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QUẢN LÝ VÀ KIỂM TRA CHUYÊN NGÀNH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ABC3405-F7A0-4BAC-93F5-D8FEAD3B9F74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E064BA7-2E71-4AF9-B430-C0D48DBEC551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39" name="Footer Placeholder 4">
              <a:extLst>
                <a:ext uri="{FF2B5EF4-FFF2-40B4-BE49-F238E27FC236}">
                  <a16:creationId xmlns:a16="http://schemas.microsoft.com/office/drawing/2014/main" id="{74651067-DD71-40FC-9F0C-5DFF7D22E04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KHUYẾN NGHỊ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865F9FE-F04E-45C6-AE0A-874003BF003C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99236FD-85FF-45B4-A8CC-EA1DFA85ABA3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>
                <a:solidFill>
                  <a:schemeClr val="accent5"/>
                </a:solidFill>
              </a:rPr>
              <a:pPr/>
              <a:t>‹#›</a:t>
            </a:fld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8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89B8-080B-4677-BDB1-B8F3104D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8264" y="308698"/>
            <a:ext cx="761685" cy="383103"/>
          </a:xfrm>
        </p:spPr>
        <p:txBody>
          <a:bodyPr anchor="b"/>
          <a:lstStyle>
            <a:lvl1pPr>
              <a:defRPr lang="vi-VN" sz="1300" kern="1200" smtClean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ABF356-9A71-4EC9-85E6-167E396951FE}" type="slidenum">
              <a:rPr lang="vi-VN" smtClean="0"/>
              <a:pPr/>
              <a:t>‹#›</a:t>
            </a:fld>
            <a:endParaRPr lang="vi-VN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511FA1-07DC-4A82-969C-20614D11D33C}"/>
              </a:ext>
            </a:extLst>
          </p:cNvPr>
          <p:cNvCxnSpPr>
            <a:cxnSpLocks/>
          </p:cNvCxnSpPr>
          <p:nvPr userDrawn="1"/>
        </p:nvCxnSpPr>
        <p:spPr>
          <a:xfrm>
            <a:off x="389782" y="694892"/>
            <a:ext cx="11392916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30F3841-91DA-4F90-AF40-84B874151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623825"/>
            <a:ext cx="4272653" cy="341458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37B9927A-3259-44BF-ABD3-CBC4ED135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4"/>
            <a:ext cx="4272653" cy="167714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E58562DB-A703-466C-B7A2-B3CF95A760F9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>
                <a:solidFill>
                  <a:schemeClr val="accent5"/>
                </a:solidFill>
              </a:rPr>
              <a:pPr/>
              <a:t>‹#›</a:t>
            </a:fld>
            <a:endParaRPr lang="en-US" dirty="0">
              <a:solidFill>
                <a:schemeClr val="accent5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F30377-D382-40FA-B40E-CCAE0661F1FD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29" name="Footer Placeholder 4">
              <a:extLst>
                <a:ext uri="{FF2B5EF4-FFF2-40B4-BE49-F238E27FC236}">
                  <a16:creationId xmlns:a16="http://schemas.microsoft.com/office/drawing/2014/main" id="{C569787A-A43E-4CCA-AA5E-61DE90D7D78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GIỚI THIỆU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B88E429-C7E0-4950-972B-D0E7961189B3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DE7F20-ADBA-419D-B1A8-DEB189B41706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4727E5DB-F26F-41B7-B32F-1898C2F3EB4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TIẾP CẬN THÔNG TIN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C1F12F0-243D-4B53-80CD-7D8914A4A9BB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D40F476-DB9E-4ADB-9B64-F984E29B8A8E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5" name="Footer Placeholder 4">
              <a:extLst>
                <a:ext uri="{FF2B5EF4-FFF2-40B4-BE49-F238E27FC236}">
                  <a16:creationId xmlns:a16="http://schemas.microsoft.com/office/drawing/2014/main" id="{455E872D-D040-41A6-86B1-46626B249DC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schemeClr val="accent5"/>
                  </a:solidFill>
                </a:rPr>
                <a:t>THỦ TỤC HẢI QUAN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3B1B794-19FC-4661-BFBF-ED35865B1505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00B90A3-17CF-40E9-AADB-6E562E24D2BB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8" name="Footer Placeholder 4">
              <a:extLst>
                <a:ext uri="{FF2B5EF4-FFF2-40B4-BE49-F238E27FC236}">
                  <a16:creationId xmlns:a16="http://schemas.microsoft.com/office/drawing/2014/main" id="{00F4FC1D-5059-4414-AA4C-BCE9C34F7A0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QUẢN LÝ VÀ KIỂM TRA CHUYÊN NGÀNH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2F8FE78-419B-4578-94D7-99F538B9289E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A0AC52A-C6BF-46B7-B984-03B7105FFACB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47" name="Footer Placeholder 4">
              <a:extLst>
                <a:ext uri="{FF2B5EF4-FFF2-40B4-BE49-F238E27FC236}">
                  <a16:creationId xmlns:a16="http://schemas.microsoft.com/office/drawing/2014/main" id="{0207C959-FD44-412D-8ABF-D9AFF66F784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KHUYẾN NGHỊ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C8490DA-A1CC-4BF3-9C8B-CCFE30073CF3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742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89B8-080B-4677-BDB1-B8F3104D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8264" y="308698"/>
            <a:ext cx="761685" cy="383103"/>
          </a:xfrm>
        </p:spPr>
        <p:txBody>
          <a:bodyPr anchor="b"/>
          <a:lstStyle>
            <a:lvl1pPr>
              <a:defRPr lang="vi-VN" sz="1300" kern="1200" smtClean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ABF356-9A71-4EC9-85E6-167E396951FE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30F3841-91DA-4F90-AF40-84B874151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623825"/>
            <a:ext cx="4272653" cy="341458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37B9927A-3259-44BF-ABD3-CBC4ED135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4"/>
            <a:ext cx="4272653" cy="167714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C421C9A1-D0C4-46AB-98C1-B48990CD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7432" y="0"/>
            <a:ext cx="7074568" cy="6159500"/>
          </a:xfrm>
        </p:spPr>
        <p:txBody>
          <a:bodyPr/>
          <a:lstStyle/>
          <a:p>
            <a:endParaRPr lang="vi-VN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B061591E-1537-46EE-BB44-2E36851D863E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>
                <a:solidFill>
                  <a:schemeClr val="accent5"/>
                </a:solidFill>
              </a:rPr>
              <a:pPr/>
              <a:t>‹#›</a:t>
            </a:fld>
            <a:endParaRPr lang="en-US" dirty="0">
              <a:solidFill>
                <a:schemeClr val="accent5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DA7A976-1758-4C43-A6E2-5C86D030057F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30" name="Footer Placeholder 4">
              <a:extLst>
                <a:ext uri="{FF2B5EF4-FFF2-40B4-BE49-F238E27FC236}">
                  <a16:creationId xmlns:a16="http://schemas.microsoft.com/office/drawing/2014/main" id="{993365E0-CA13-46C9-8092-719D2AFEA24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GIỚI THIỆU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CC83E65-B216-4375-8AC2-6FDFC362E6DD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C27683B-43FC-4EC1-92E4-3B038B512562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33" name="Footer Placeholder 4">
              <a:extLst>
                <a:ext uri="{FF2B5EF4-FFF2-40B4-BE49-F238E27FC236}">
                  <a16:creationId xmlns:a16="http://schemas.microsoft.com/office/drawing/2014/main" id="{C3A47CCB-2AF1-4968-821F-23200A4FB6E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TIẾP CẬN THÔNG TIN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F8A13D4-169D-4ECB-8715-0AC914B98710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E2F5914-C2D0-42AB-823A-2929AEDA520F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6" name="Footer Placeholder 4">
              <a:extLst>
                <a:ext uri="{FF2B5EF4-FFF2-40B4-BE49-F238E27FC236}">
                  <a16:creationId xmlns:a16="http://schemas.microsoft.com/office/drawing/2014/main" id="{7D708497-120D-40B8-970F-37726B4BF36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schemeClr val="accent5"/>
                  </a:solidFill>
                </a:rPr>
                <a:t>THỦ TỤC HẢI QUAN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90E064D-4DB6-4805-82F4-C42DC98E54C1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0D4CFD7-6AB5-48C4-BBC6-636FBAF11312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9" name="Footer Placeholder 4">
              <a:extLst>
                <a:ext uri="{FF2B5EF4-FFF2-40B4-BE49-F238E27FC236}">
                  <a16:creationId xmlns:a16="http://schemas.microsoft.com/office/drawing/2014/main" id="{6E662D10-66A0-430A-947E-15F6C9DE8C3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QUẢN LÝ VÀ KIỂM TRA CHUYÊN NGÀNH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C110294-B321-4F38-8046-35253AB9D035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0FD862E-2D04-4442-9EF4-2F2CF2CDF912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49" name="Footer Placeholder 4">
              <a:extLst>
                <a:ext uri="{FF2B5EF4-FFF2-40B4-BE49-F238E27FC236}">
                  <a16:creationId xmlns:a16="http://schemas.microsoft.com/office/drawing/2014/main" id="{BF780893-0297-4CB0-A8F0-B57585E4C84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KHUYẾN NGHỊ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1F31521-CE70-4076-B8DF-F5639905FF28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994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6A89CD7-DFC0-4B95-9EA6-BE285B721118}"/>
              </a:ext>
            </a:extLst>
          </p:cNvPr>
          <p:cNvSpPr txBox="1"/>
          <p:nvPr userDrawn="1"/>
        </p:nvSpPr>
        <p:spPr>
          <a:xfrm>
            <a:off x="1535631" y="3249899"/>
            <a:ext cx="3592561" cy="11832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i="1" dirty="0">
                <a:solidFill>
                  <a:schemeClr val="tx1">
                    <a:alpha val="70000"/>
                  </a:schemeClr>
                </a:solidFill>
                <a:ea typeface="Open Sans" charset="0"/>
                <a:cs typeface="Open Sans" charset="0"/>
              </a:rPr>
              <a:t>“A peep at some distant orb has power to raise and purify our thoughts like a strain of sacred music, or a noble picture, or a passage from the grander poets. It always does one good. “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35A90B-064C-407B-B064-A05C5A551F7C}"/>
              </a:ext>
            </a:extLst>
          </p:cNvPr>
          <p:cNvGrpSpPr/>
          <p:nvPr userDrawn="1"/>
        </p:nvGrpSpPr>
        <p:grpSpPr>
          <a:xfrm>
            <a:off x="6096000" y="2754996"/>
            <a:ext cx="4665785" cy="409145"/>
            <a:chOff x="6096000" y="2754996"/>
            <a:chExt cx="4665785" cy="40914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403D80-BD89-4227-9692-04FD8807E8DA}"/>
                </a:ext>
              </a:extLst>
            </p:cNvPr>
            <p:cNvCxnSpPr/>
            <p:nvPr/>
          </p:nvCxnSpPr>
          <p:spPr>
            <a:xfrm>
              <a:off x="6100269" y="3164141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A00D310-DB4F-4555-AF92-F8EF54D00409}"/>
                </a:ext>
              </a:extLst>
            </p:cNvPr>
            <p:cNvCxnSpPr/>
            <p:nvPr/>
          </p:nvCxnSpPr>
          <p:spPr>
            <a:xfrm>
              <a:off x="6100269" y="3164141"/>
              <a:ext cx="3944063" cy="0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EFA7B65D-81AE-4AC9-85FB-6055D3F77809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2787657"/>
              <a:ext cx="3080539" cy="285609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586AD4-C8CB-46E4-8624-86C8B3705133}"/>
                </a:ext>
              </a:extLst>
            </p:cNvPr>
            <p:cNvSpPr txBox="1"/>
            <p:nvPr/>
          </p:nvSpPr>
          <p:spPr>
            <a:xfrm>
              <a:off x="10353822" y="2754996"/>
              <a:ext cx="355867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85%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68F5F5-7FAD-45E5-8E15-50C50C469797}"/>
              </a:ext>
            </a:extLst>
          </p:cNvPr>
          <p:cNvGrpSpPr/>
          <p:nvPr userDrawn="1"/>
        </p:nvGrpSpPr>
        <p:grpSpPr>
          <a:xfrm>
            <a:off x="6096000" y="3526719"/>
            <a:ext cx="4665785" cy="405660"/>
            <a:chOff x="6096000" y="3601267"/>
            <a:chExt cx="4665785" cy="40566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CF8604-60E0-4861-B4B4-B562191685B3}"/>
                </a:ext>
              </a:extLst>
            </p:cNvPr>
            <p:cNvCxnSpPr/>
            <p:nvPr/>
          </p:nvCxnSpPr>
          <p:spPr>
            <a:xfrm>
              <a:off x="6100269" y="4006927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161D55-DC03-4B3B-8D51-393A0A0115D3}"/>
                </a:ext>
              </a:extLst>
            </p:cNvPr>
            <p:cNvCxnSpPr/>
            <p:nvPr/>
          </p:nvCxnSpPr>
          <p:spPr>
            <a:xfrm>
              <a:off x="6100269" y="4006927"/>
              <a:ext cx="2330758" cy="0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 Placeholder 2">
              <a:extLst>
                <a:ext uri="{FF2B5EF4-FFF2-40B4-BE49-F238E27FC236}">
                  <a16:creationId xmlns:a16="http://schemas.microsoft.com/office/drawing/2014/main" id="{750C1E70-D352-4DEE-96CC-DA479DA8F17C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3630443"/>
              <a:ext cx="3080539" cy="285609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739E3B-2884-435E-BCD4-B73A880EB381}"/>
                </a:ext>
              </a:extLst>
            </p:cNvPr>
            <p:cNvSpPr txBox="1"/>
            <p:nvPr/>
          </p:nvSpPr>
          <p:spPr>
            <a:xfrm>
              <a:off x="10353822" y="3601267"/>
              <a:ext cx="360676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50%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0023F1-F8EB-4142-9E5D-3B3D0BE03A19}"/>
              </a:ext>
            </a:extLst>
          </p:cNvPr>
          <p:cNvGrpSpPr/>
          <p:nvPr userDrawn="1"/>
        </p:nvGrpSpPr>
        <p:grpSpPr>
          <a:xfrm>
            <a:off x="6096001" y="4324133"/>
            <a:ext cx="4665784" cy="400870"/>
            <a:chOff x="6096001" y="4511159"/>
            <a:chExt cx="4665784" cy="40087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858397-D6D6-4845-9A81-D28C037C5B4E}"/>
                </a:ext>
              </a:extLst>
            </p:cNvPr>
            <p:cNvCxnSpPr/>
            <p:nvPr/>
          </p:nvCxnSpPr>
          <p:spPr>
            <a:xfrm>
              <a:off x="6100269" y="4912029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90ADDEC-3C74-4A93-BC09-938A977CEEC3}"/>
                </a:ext>
              </a:extLst>
            </p:cNvPr>
            <p:cNvCxnSpPr/>
            <p:nvPr/>
          </p:nvCxnSpPr>
          <p:spPr>
            <a:xfrm>
              <a:off x="6100269" y="4912029"/>
              <a:ext cx="3521161" cy="0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Placeholder 2">
              <a:extLst>
                <a:ext uri="{FF2B5EF4-FFF2-40B4-BE49-F238E27FC236}">
                  <a16:creationId xmlns:a16="http://schemas.microsoft.com/office/drawing/2014/main" id="{FB144082-855C-4EA5-9BE3-EEC3BB722A57}"/>
                </a:ext>
              </a:extLst>
            </p:cNvPr>
            <p:cNvSpPr txBox="1">
              <a:spLocks/>
            </p:cNvSpPr>
            <p:nvPr/>
          </p:nvSpPr>
          <p:spPr>
            <a:xfrm>
              <a:off x="6096001" y="4535545"/>
              <a:ext cx="3033932" cy="317808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BFDA88-1262-468F-B324-AF1E2DB59181}"/>
                </a:ext>
              </a:extLst>
            </p:cNvPr>
            <p:cNvSpPr txBox="1"/>
            <p:nvPr/>
          </p:nvSpPr>
          <p:spPr>
            <a:xfrm>
              <a:off x="10353822" y="4511159"/>
              <a:ext cx="320601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75%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AF78E9-DA95-4187-8ABA-F230A82C59BE}"/>
              </a:ext>
            </a:extLst>
          </p:cNvPr>
          <p:cNvGrpSpPr/>
          <p:nvPr userDrawn="1"/>
        </p:nvGrpSpPr>
        <p:grpSpPr>
          <a:xfrm>
            <a:off x="6096001" y="5116757"/>
            <a:ext cx="4665784" cy="400870"/>
            <a:chOff x="6096001" y="4511159"/>
            <a:chExt cx="4665784" cy="40087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FCC254D-788F-49CA-8FE3-D78F60844ED5}"/>
                </a:ext>
              </a:extLst>
            </p:cNvPr>
            <p:cNvCxnSpPr/>
            <p:nvPr/>
          </p:nvCxnSpPr>
          <p:spPr>
            <a:xfrm>
              <a:off x="6100269" y="4912029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E12185-8F23-4635-950F-6E4DB32703EE}"/>
                </a:ext>
              </a:extLst>
            </p:cNvPr>
            <p:cNvCxnSpPr/>
            <p:nvPr/>
          </p:nvCxnSpPr>
          <p:spPr>
            <a:xfrm>
              <a:off x="6100269" y="4912029"/>
              <a:ext cx="4454730" cy="0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Placeholder 2">
              <a:extLst>
                <a:ext uri="{FF2B5EF4-FFF2-40B4-BE49-F238E27FC236}">
                  <a16:creationId xmlns:a16="http://schemas.microsoft.com/office/drawing/2014/main" id="{BB055B93-8C7B-4E40-B942-F912DB097D08}"/>
                </a:ext>
              </a:extLst>
            </p:cNvPr>
            <p:cNvSpPr txBox="1">
              <a:spLocks/>
            </p:cNvSpPr>
            <p:nvPr/>
          </p:nvSpPr>
          <p:spPr>
            <a:xfrm>
              <a:off x="6096001" y="4535545"/>
              <a:ext cx="3033932" cy="317808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0D897C-6B89-4E2E-8212-B8E78B016D0D}"/>
                </a:ext>
              </a:extLst>
            </p:cNvPr>
            <p:cNvSpPr txBox="1"/>
            <p:nvPr/>
          </p:nvSpPr>
          <p:spPr>
            <a:xfrm>
              <a:off x="10353822" y="4511159"/>
              <a:ext cx="341440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95%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360246E-8C95-42FC-AE34-47C979D54F2F}"/>
              </a:ext>
            </a:extLst>
          </p:cNvPr>
          <p:cNvSpPr txBox="1"/>
          <p:nvPr userDrawn="1"/>
        </p:nvSpPr>
        <p:spPr>
          <a:xfrm>
            <a:off x="1535631" y="5159076"/>
            <a:ext cx="2287433" cy="59247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i="1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Speaker</a:t>
            </a:r>
          </a:p>
          <a:p>
            <a:pPr>
              <a:lnSpc>
                <a:spcPct val="130000"/>
              </a:lnSpc>
            </a:pPr>
            <a:r>
              <a:rPr lang="en-US" sz="1100" dirty="0"/>
              <a:t>Position and Institution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F7BCB37D-97CE-44F9-8839-04262D9013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2011680"/>
          </a:xfrm>
        </p:spPr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F43CD346-7A15-439F-BE9F-BC8B0496D52C}"/>
              </a:ext>
            </a:extLst>
          </p:cNvPr>
          <p:cNvSpPr/>
          <p:nvPr userDrawn="1"/>
        </p:nvSpPr>
        <p:spPr>
          <a:xfrm>
            <a:off x="0" y="0"/>
            <a:ext cx="5683147" cy="2813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600" extrusionOk="0">
                <a:moveTo>
                  <a:pt x="21142" y="4271"/>
                </a:moveTo>
                <a:cubicBezTo>
                  <a:pt x="21112" y="4210"/>
                  <a:pt x="21078" y="4153"/>
                  <a:pt x="21042" y="4105"/>
                </a:cubicBezTo>
                <a:cubicBezTo>
                  <a:pt x="20953" y="3979"/>
                  <a:pt x="20855" y="3893"/>
                  <a:pt x="20755" y="3840"/>
                </a:cubicBezTo>
                <a:cubicBezTo>
                  <a:pt x="20479" y="3694"/>
                  <a:pt x="20172" y="3796"/>
                  <a:pt x="19864" y="4007"/>
                </a:cubicBezTo>
                <a:cubicBezTo>
                  <a:pt x="19852" y="4015"/>
                  <a:pt x="19840" y="4023"/>
                  <a:pt x="19828" y="4031"/>
                </a:cubicBezTo>
                <a:cubicBezTo>
                  <a:pt x="19373" y="4357"/>
                  <a:pt x="18923" y="4905"/>
                  <a:pt x="18587" y="5226"/>
                </a:cubicBezTo>
                <a:cubicBezTo>
                  <a:pt x="16828" y="6905"/>
                  <a:pt x="15102" y="8766"/>
                  <a:pt x="13290" y="10192"/>
                </a:cubicBezTo>
                <a:cubicBezTo>
                  <a:pt x="13134" y="10314"/>
                  <a:pt x="12978" y="10436"/>
                  <a:pt x="12820" y="10550"/>
                </a:cubicBezTo>
                <a:cubicBezTo>
                  <a:pt x="12768" y="10583"/>
                  <a:pt x="12719" y="10615"/>
                  <a:pt x="12667" y="10648"/>
                </a:cubicBezTo>
                <a:cubicBezTo>
                  <a:pt x="12449" y="10786"/>
                  <a:pt x="12233" y="10924"/>
                  <a:pt x="12015" y="11046"/>
                </a:cubicBezTo>
                <a:cubicBezTo>
                  <a:pt x="11945" y="11087"/>
                  <a:pt x="11874" y="11123"/>
                  <a:pt x="11804" y="11160"/>
                </a:cubicBezTo>
                <a:cubicBezTo>
                  <a:pt x="11100" y="11509"/>
                  <a:pt x="10395" y="11867"/>
                  <a:pt x="9688" y="12208"/>
                </a:cubicBezTo>
                <a:cubicBezTo>
                  <a:pt x="8903" y="12586"/>
                  <a:pt x="8114" y="12952"/>
                  <a:pt x="7325" y="13269"/>
                </a:cubicBezTo>
                <a:cubicBezTo>
                  <a:pt x="6662" y="13537"/>
                  <a:pt x="5987" y="13748"/>
                  <a:pt x="5315" y="13948"/>
                </a:cubicBezTo>
                <a:cubicBezTo>
                  <a:pt x="5623" y="13716"/>
                  <a:pt x="5931" y="13476"/>
                  <a:pt x="6234" y="13228"/>
                </a:cubicBezTo>
                <a:cubicBezTo>
                  <a:pt x="7037" y="12574"/>
                  <a:pt x="7834" y="11887"/>
                  <a:pt x="8621" y="11156"/>
                </a:cubicBezTo>
                <a:cubicBezTo>
                  <a:pt x="9039" y="10765"/>
                  <a:pt x="9456" y="10367"/>
                  <a:pt x="9866" y="9945"/>
                </a:cubicBezTo>
                <a:cubicBezTo>
                  <a:pt x="9972" y="9835"/>
                  <a:pt x="10076" y="9721"/>
                  <a:pt x="10182" y="9607"/>
                </a:cubicBezTo>
                <a:cubicBezTo>
                  <a:pt x="10763" y="8994"/>
                  <a:pt x="11336" y="8351"/>
                  <a:pt x="11907" y="7697"/>
                </a:cubicBezTo>
                <a:cubicBezTo>
                  <a:pt x="12365" y="7173"/>
                  <a:pt x="12820" y="6641"/>
                  <a:pt x="13276" y="6112"/>
                </a:cubicBezTo>
                <a:cubicBezTo>
                  <a:pt x="14355" y="4861"/>
                  <a:pt x="15449" y="3658"/>
                  <a:pt x="16498" y="2300"/>
                </a:cubicBezTo>
                <a:cubicBezTo>
                  <a:pt x="16556" y="2223"/>
                  <a:pt x="16614" y="2150"/>
                  <a:pt x="16672" y="2077"/>
                </a:cubicBezTo>
                <a:cubicBezTo>
                  <a:pt x="16720" y="2012"/>
                  <a:pt x="16760" y="1943"/>
                  <a:pt x="16796" y="1869"/>
                </a:cubicBezTo>
                <a:cubicBezTo>
                  <a:pt x="17077" y="1284"/>
                  <a:pt x="17001" y="447"/>
                  <a:pt x="16734" y="0"/>
                </a:cubicBezTo>
                <a:lnTo>
                  <a:pt x="15705" y="0"/>
                </a:lnTo>
                <a:cubicBezTo>
                  <a:pt x="15519" y="146"/>
                  <a:pt x="15337" y="313"/>
                  <a:pt x="15160" y="447"/>
                </a:cubicBezTo>
                <a:cubicBezTo>
                  <a:pt x="15152" y="455"/>
                  <a:pt x="15144" y="459"/>
                  <a:pt x="15136" y="467"/>
                </a:cubicBezTo>
                <a:cubicBezTo>
                  <a:pt x="14908" y="638"/>
                  <a:pt x="14680" y="813"/>
                  <a:pt x="14454" y="983"/>
                </a:cubicBezTo>
                <a:cubicBezTo>
                  <a:pt x="14494" y="666"/>
                  <a:pt x="14464" y="309"/>
                  <a:pt x="14406" y="4"/>
                </a:cubicBezTo>
                <a:lnTo>
                  <a:pt x="12303" y="4"/>
                </a:lnTo>
                <a:cubicBezTo>
                  <a:pt x="11598" y="488"/>
                  <a:pt x="10901" y="1061"/>
                  <a:pt x="10214" y="1585"/>
                </a:cubicBezTo>
                <a:cubicBezTo>
                  <a:pt x="10485" y="1272"/>
                  <a:pt x="10755" y="951"/>
                  <a:pt x="11021" y="622"/>
                </a:cubicBezTo>
                <a:cubicBezTo>
                  <a:pt x="11188" y="406"/>
                  <a:pt x="11368" y="211"/>
                  <a:pt x="11548" y="0"/>
                </a:cubicBezTo>
                <a:lnTo>
                  <a:pt x="2" y="0"/>
                </a:lnTo>
                <a:lnTo>
                  <a:pt x="2" y="12793"/>
                </a:lnTo>
                <a:cubicBezTo>
                  <a:pt x="28" y="12769"/>
                  <a:pt x="56" y="12745"/>
                  <a:pt x="82" y="12720"/>
                </a:cubicBezTo>
                <a:cubicBezTo>
                  <a:pt x="180" y="12639"/>
                  <a:pt x="277" y="12558"/>
                  <a:pt x="373" y="12472"/>
                </a:cubicBezTo>
                <a:cubicBezTo>
                  <a:pt x="395" y="12452"/>
                  <a:pt x="419" y="12432"/>
                  <a:pt x="441" y="12411"/>
                </a:cubicBezTo>
                <a:cubicBezTo>
                  <a:pt x="399" y="12476"/>
                  <a:pt x="357" y="12541"/>
                  <a:pt x="319" y="12615"/>
                </a:cubicBezTo>
                <a:cubicBezTo>
                  <a:pt x="-142" y="13476"/>
                  <a:pt x="341" y="15130"/>
                  <a:pt x="933" y="14764"/>
                </a:cubicBezTo>
                <a:cubicBezTo>
                  <a:pt x="1446" y="14443"/>
                  <a:pt x="1953" y="14102"/>
                  <a:pt x="2459" y="13744"/>
                </a:cubicBezTo>
                <a:cubicBezTo>
                  <a:pt x="2249" y="14273"/>
                  <a:pt x="2061" y="15171"/>
                  <a:pt x="2151" y="15845"/>
                </a:cubicBezTo>
                <a:cubicBezTo>
                  <a:pt x="2295" y="16935"/>
                  <a:pt x="2824" y="16991"/>
                  <a:pt x="3284" y="16975"/>
                </a:cubicBezTo>
                <a:cubicBezTo>
                  <a:pt x="3340" y="16971"/>
                  <a:pt x="3398" y="16967"/>
                  <a:pt x="3454" y="16963"/>
                </a:cubicBezTo>
                <a:cubicBezTo>
                  <a:pt x="2956" y="17382"/>
                  <a:pt x="2457" y="17800"/>
                  <a:pt x="1955" y="18198"/>
                </a:cubicBezTo>
                <a:cubicBezTo>
                  <a:pt x="1436" y="18613"/>
                  <a:pt x="909" y="19023"/>
                  <a:pt x="347" y="19028"/>
                </a:cubicBezTo>
                <a:cubicBezTo>
                  <a:pt x="208" y="19028"/>
                  <a:pt x="92" y="19109"/>
                  <a:pt x="0" y="19235"/>
                </a:cubicBezTo>
                <a:lnTo>
                  <a:pt x="0" y="21405"/>
                </a:lnTo>
                <a:cubicBezTo>
                  <a:pt x="90" y="21527"/>
                  <a:pt x="202" y="21600"/>
                  <a:pt x="337" y="21600"/>
                </a:cubicBezTo>
                <a:cubicBezTo>
                  <a:pt x="505" y="21600"/>
                  <a:pt x="671" y="21576"/>
                  <a:pt x="837" y="21531"/>
                </a:cubicBezTo>
                <a:cubicBezTo>
                  <a:pt x="1997" y="21234"/>
                  <a:pt x="3128" y="20003"/>
                  <a:pt x="4185" y="19101"/>
                </a:cubicBezTo>
                <a:cubicBezTo>
                  <a:pt x="4399" y="18918"/>
                  <a:pt x="4610" y="18747"/>
                  <a:pt x="4824" y="18572"/>
                </a:cubicBezTo>
                <a:cubicBezTo>
                  <a:pt x="5216" y="18255"/>
                  <a:pt x="5607" y="17942"/>
                  <a:pt x="6001" y="17650"/>
                </a:cubicBezTo>
                <a:cubicBezTo>
                  <a:pt x="6610" y="17199"/>
                  <a:pt x="7225" y="16780"/>
                  <a:pt x="7852" y="16402"/>
                </a:cubicBezTo>
                <a:cubicBezTo>
                  <a:pt x="9175" y="15602"/>
                  <a:pt x="10501" y="14838"/>
                  <a:pt x="11812" y="13972"/>
                </a:cubicBezTo>
                <a:cubicBezTo>
                  <a:pt x="12255" y="13679"/>
                  <a:pt x="12697" y="13375"/>
                  <a:pt x="13134" y="13058"/>
                </a:cubicBezTo>
                <a:cubicBezTo>
                  <a:pt x="13212" y="13009"/>
                  <a:pt x="13288" y="12960"/>
                  <a:pt x="13366" y="12915"/>
                </a:cubicBezTo>
                <a:cubicBezTo>
                  <a:pt x="13456" y="12862"/>
                  <a:pt x="13546" y="12810"/>
                  <a:pt x="13635" y="12761"/>
                </a:cubicBezTo>
                <a:cubicBezTo>
                  <a:pt x="14161" y="12485"/>
                  <a:pt x="14722" y="12444"/>
                  <a:pt x="15259" y="12310"/>
                </a:cubicBezTo>
                <a:cubicBezTo>
                  <a:pt x="16314" y="12050"/>
                  <a:pt x="17369" y="11802"/>
                  <a:pt x="18388" y="11156"/>
                </a:cubicBezTo>
                <a:cubicBezTo>
                  <a:pt x="19265" y="10599"/>
                  <a:pt x="20257" y="9847"/>
                  <a:pt x="20989" y="8697"/>
                </a:cubicBezTo>
                <a:cubicBezTo>
                  <a:pt x="21354" y="8120"/>
                  <a:pt x="21434" y="7486"/>
                  <a:pt x="21444" y="6571"/>
                </a:cubicBezTo>
                <a:cubicBezTo>
                  <a:pt x="21458" y="5767"/>
                  <a:pt x="21444" y="4852"/>
                  <a:pt x="21142" y="4271"/>
                </a:cubicBezTo>
                <a:close/>
              </a:path>
            </a:pathLst>
          </a:custGeom>
          <a:solidFill>
            <a:schemeClr val="bg2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259098-7BBE-4A1D-A80F-C711A3251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631" y="1336799"/>
            <a:ext cx="5237701" cy="2295401"/>
          </a:xfrm>
        </p:spPr>
        <p:txBody>
          <a:bodyPr/>
          <a:lstStyle/>
          <a:p>
            <a:r>
              <a:rPr lang="en-US" dirty="0"/>
              <a:t>About the</a:t>
            </a:r>
            <a:br>
              <a:rPr lang="en-US" dirty="0"/>
            </a:br>
            <a:r>
              <a:rPr lang="en-US" dirty="0"/>
              <a:t>studio</a:t>
            </a:r>
          </a:p>
        </p:txBody>
      </p:sp>
    </p:spTree>
    <p:extLst>
      <p:ext uri="{BB962C8B-B14F-4D97-AF65-F5344CB8AC3E}">
        <p14:creationId xmlns:p14="http://schemas.microsoft.com/office/powerpoint/2010/main" val="17942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60E4C547-7B05-4FD9-8938-F22507CF5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631" y="1319865"/>
            <a:ext cx="7091902" cy="1088901"/>
          </a:xfrm>
        </p:spPr>
        <p:txBody>
          <a:bodyPr/>
          <a:lstStyle/>
          <a:p>
            <a:r>
              <a:rPr lang="en-US" dirty="0"/>
              <a:t>Our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3961F-1365-467E-B501-4881FE454333}"/>
              </a:ext>
            </a:extLst>
          </p:cNvPr>
          <p:cNvSpPr txBox="1"/>
          <p:nvPr userDrawn="1"/>
        </p:nvSpPr>
        <p:spPr>
          <a:xfrm>
            <a:off x="1535631" y="4846765"/>
            <a:ext cx="3053302" cy="3445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400" b="1" i="0" dirty="0" err="1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Kỷ</a:t>
            </a:r>
            <a:r>
              <a:rPr lang="en-US" sz="1400" b="1" i="0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1" i="0" dirty="0" err="1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cương</a:t>
            </a:r>
            <a:r>
              <a:rPr lang="en-US" sz="1400" b="1" i="0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của công chức </a:t>
            </a:r>
            <a:r>
              <a:rPr lang="en-US" sz="1400" b="1" i="0" dirty="0" err="1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hải</a:t>
            </a:r>
            <a:r>
              <a:rPr lang="en-US" sz="1400" b="1" i="0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1" i="0" dirty="0" err="1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quan</a:t>
            </a:r>
            <a:endParaRPr lang="en-US" sz="1400" b="1" i="0" dirty="0">
              <a:latin typeface="AG DaxProMedium" panose="02000506060000020004" pitchFamily="50" charset="-93"/>
              <a:ea typeface="Playfair Display" charset="0"/>
              <a:cs typeface="Playfair Display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46E47-F024-49B1-8F3D-1FDDF3B3A83D}"/>
              </a:ext>
            </a:extLst>
          </p:cNvPr>
          <p:cNvSpPr txBox="1"/>
          <p:nvPr userDrawn="1"/>
        </p:nvSpPr>
        <p:spPr>
          <a:xfrm>
            <a:off x="5112797" y="4846765"/>
            <a:ext cx="3053302" cy="3445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Chuyên</a:t>
            </a: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môn</a:t>
            </a: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của công chức </a:t>
            </a:r>
            <a:r>
              <a:rPr lang="en-US" sz="14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hải</a:t>
            </a: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quan</a:t>
            </a:r>
            <a:endParaRPr lang="en-US" sz="1400" b="1" i="0" kern="1200" dirty="0">
              <a:solidFill>
                <a:schemeClr val="tx1"/>
              </a:solidFill>
              <a:latin typeface="AG DaxProMedium" panose="02000506060000020004" pitchFamily="50" charset="-93"/>
              <a:ea typeface="Playfair Display" charset="0"/>
              <a:cs typeface="Playfair Display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343694-E1B6-40DE-A662-3F0DA1A3A1AB}"/>
              </a:ext>
            </a:extLst>
          </p:cNvPr>
          <p:cNvSpPr txBox="1"/>
          <p:nvPr userDrawn="1"/>
        </p:nvSpPr>
        <p:spPr>
          <a:xfrm>
            <a:off x="8689964" y="4846765"/>
            <a:ext cx="3053302" cy="3445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Kỹ</a:t>
            </a: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năng </a:t>
            </a:r>
            <a:r>
              <a:rPr lang="en-US" sz="14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giải</a:t>
            </a: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quyết</a:t>
            </a: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công </a:t>
            </a:r>
            <a:r>
              <a:rPr lang="en-US" sz="1400" b="1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việc</a:t>
            </a:r>
            <a:endParaRPr lang="en-US" sz="1400" b="1" i="0" kern="1200" dirty="0">
              <a:solidFill>
                <a:schemeClr val="tx1"/>
              </a:solidFill>
              <a:latin typeface="AG DaxProMedium" panose="02000506060000020004" pitchFamily="50" charset="-93"/>
              <a:ea typeface="Playfair Display" charset="0"/>
              <a:cs typeface="Playfair Display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B1DDD-F2FB-46AD-8D0C-BA3F1C2BE36A}"/>
              </a:ext>
            </a:extLst>
          </p:cNvPr>
          <p:cNvSpPr/>
          <p:nvPr userDrawn="1"/>
        </p:nvSpPr>
        <p:spPr>
          <a:xfrm>
            <a:off x="1535630" y="955798"/>
            <a:ext cx="3502037" cy="304800"/>
          </a:xfrm>
          <a:prstGeom prst="rect">
            <a:avLst/>
          </a:prstGeom>
          <a:solidFill>
            <a:srgbClr val="22B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00" spc="0" dirty="0">
              <a:solidFill>
                <a:schemeClr val="bg1"/>
              </a:solidFill>
              <a:latin typeface="+mj-lt"/>
              <a:ea typeface="Bebas Neue" charset="0"/>
              <a:cs typeface="Bebas Neue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8D5F1B-DDD1-4EFB-9FDD-5A8BA57E6343}"/>
              </a:ext>
            </a:extLst>
          </p:cNvPr>
          <p:cNvCxnSpPr/>
          <p:nvPr userDrawn="1"/>
        </p:nvCxnSpPr>
        <p:spPr>
          <a:xfrm>
            <a:off x="5037667" y="972732"/>
            <a:ext cx="3577166" cy="0"/>
          </a:xfrm>
          <a:prstGeom prst="line">
            <a:avLst/>
          </a:prstGeom>
          <a:ln w="38100">
            <a:solidFill>
              <a:srgbClr val="22B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752249-C38C-422D-B6FD-F3E8966DD2CD}"/>
              </a:ext>
            </a:extLst>
          </p:cNvPr>
          <p:cNvCxnSpPr/>
          <p:nvPr userDrawn="1"/>
        </p:nvCxnSpPr>
        <p:spPr>
          <a:xfrm>
            <a:off x="8614833" y="972732"/>
            <a:ext cx="3577166" cy="0"/>
          </a:xfrm>
          <a:prstGeom prst="line">
            <a:avLst/>
          </a:prstGeom>
          <a:ln w="38100">
            <a:solidFill>
              <a:srgbClr val="22B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E4629C5-C077-40E8-9098-D8208B75C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5631" y="2408766"/>
            <a:ext cx="3502036" cy="2256367"/>
          </a:xfrm>
        </p:spPr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1BCF5232-DA6E-469B-9F93-0D2B0E695D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2797" y="2408766"/>
            <a:ext cx="3502036" cy="2256367"/>
          </a:xfrm>
        </p:spPr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D427ECA-1049-4687-94D5-C02CC0626A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9964" y="2408766"/>
            <a:ext cx="3502036" cy="2256367"/>
          </a:xfrm>
        </p:spPr>
      </p:sp>
    </p:spTree>
    <p:extLst>
      <p:ext uri="{BB962C8B-B14F-4D97-AF65-F5344CB8AC3E}">
        <p14:creationId xmlns:p14="http://schemas.microsoft.com/office/powerpoint/2010/main" val="18949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90D299-307E-44FD-8FCA-58303D4F6F8C}"/>
              </a:ext>
            </a:extLst>
          </p:cNvPr>
          <p:cNvSpPr txBox="1"/>
          <p:nvPr userDrawn="1"/>
        </p:nvSpPr>
        <p:spPr>
          <a:xfrm>
            <a:off x="1535631" y="4846765"/>
            <a:ext cx="3053302" cy="8894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Elizabeth Blackburn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100" dirty="0"/>
              <a:t>A peep at some distant orb has power to raise and purify our thoughts.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056B3-D9CE-4840-A94B-E748316E41B3}"/>
              </a:ext>
            </a:extLst>
          </p:cNvPr>
          <p:cNvSpPr txBox="1"/>
          <p:nvPr userDrawn="1"/>
        </p:nvSpPr>
        <p:spPr>
          <a:xfrm>
            <a:off x="5112797" y="4846765"/>
            <a:ext cx="3053302" cy="8894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Albert Einstein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100" dirty="0"/>
              <a:t>A peep at some distant orb has power to raise and purify our thoughts.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2F329B-FFC1-47AF-9459-B56D93566D4F}"/>
              </a:ext>
            </a:extLst>
          </p:cNvPr>
          <p:cNvCxnSpPr/>
          <p:nvPr userDrawn="1"/>
        </p:nvCxnSpPr>
        <p:spPr>
          <a:xfrm>
            <a:off x="0" y="972732"/>
            <a:ext cx="5112797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374E97-1452-4480-9131-A4D3064F7E27}"/>
              </a:ext>
            </a:extLst>
          </p:cNvPr>
          <p:cNvCxnSpPr/>
          <p:nvPr userDrawn="1"/>
        </p:nvCxnSpPr>
        <p:spPr>
          <a:xfrm>
            <a:off x="5037667" y="972732"/>
            <a:ext cx="3577166" cy="0"/>
          </a:xfrm>
          <a:prstGeom prst="line">
            <a:avLst/>
          </a:prstGeom>
          <a:ln w="38100">
            <a:solidFill>
              <a:srgbClr val="22B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C3F517A-729F-49FC-8D8D-337AB95478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5631" y="2408766"/>
            <a:ext cx="3502036" cy="2256367"/>
          </a:xfrm>
        </p:spPr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5E4F6BC-CAFE-4B0D-B078-65F47B506E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2797" y="2408766"/>
            <a:ext cx="3502036" cy="2256367"/>
          </a:xfrm>
        </p:spPr>
      </p:sp>
    </p:spTree>
    <p:extLst>
      <p:ext uri="{BB962C8B-B14F-4D97-AF65-F5344CB8AC3E}">
        <p14:creationId xmlns:p14="http://schemas.microsoft.com/office/powerpoint/2010/main" val="2292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F12B3-6721-A94C-849E-0109946D9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EBE1C-C8C9-4144-90FB-BC18CA64B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BCF7B-B280-7146-AF35-BA9D2E4D9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87C37-5B3E-B04D-8472-E11793E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23FC-1A4C-2243-81CE-E76529E57B56}" type="datetimeFigureOut">
              <a:rPr lang="en-VN" smtClean="0"/>
              <a:t>26/10/2021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83EE0-7057-1844-BC94-4D103820B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2F6E22-D6A3-BB4E-B9F8-DF81F2850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FA25-0EAA-4743-A13E-64C0EA363CF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05123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rgbClr val="22BBF2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D7198-2F5B-4AA6-9420-093B7F3C0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687075"/>
            <a:ext cx="11374710" cy="43513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89B8-080B-4677-BDB1-B8F3104D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8264" y="308698"/>
            <a:ext cx="761685" cy="383103"/>
          </a:xfrm>
        </p:spPr>
        <p:txBody>
          <a:bodyPr anchor="b"/>
          <a:lstStyle>
            <a:lvl1pPr>
              <a:defRPr lang="vi-VN" sz="1300" kern="1200" smtClean="0">
                <a:solidFill>
                  <a:srgbClr val="22BBF2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ABF356-9A71-4EC9-85E6-167E396951FE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FE959B-C49D-4133-BB9B-50752E46F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5"/>
            <a:ext cx="11374710" cy="64135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511FA1-07DC-4A82-969C-20614D11D33C}"/>
              </a:ext>
            </a:extLst>
          </p:cNvPr>
          <p:cNvCxnSpPr>
            <a:cxnSpLocks/>
          </p:cNvCxnSpPr>
          <p:nvPr userDrawn="1"/>
        </p:nvCxnSpPr>
        <p:spPr>
          <a:xfrm>
            <a:off x="389782" y="694892"/>
            <a:ext cx="11392916" cy="0"/>
          </a:xfrm>
          <a:prstGeom prst="line">
            <a:avLst/>
          </a:prstGeom>
          <a:ln w="25400">
            <a:solidFill>
              <a:srgbClr val="22B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625A3177-8153-4098-878F-16C68457D39E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>
                <a:solidFill>
                  <a:srgbClr val="22BBF2"/>
                </a:solidFill>
              </a:rPr>
              <a:pPr/>
              <a:t>‹#›</a:t>
            </a:fld>
            <a:endParaRPr lang="en-US" dirty="0">
              <a:solidFill>
                <a:srgbClr val="22BBF2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722004B-9FF5-4942-9F3A-742115F072DB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27" name="Footer Placeholder 4">
              <a:extLst>
                <a:ext uri="{FF2B5EF4-FFF2-40B4-BE49-F238E27FC236}">
                  <a16:creationId xmlns:a16="http://schemas.microsoft.com/office/drawing/2014/main" id="{63016D8F-107B-4782-96C9-7D48ABF9261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GIỚI THIỆU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7992F14-2D7F-4EC2-8B99-DCFA5B21365D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933012-683F-41BE-A995-FB401CB5B12F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30" name="Footer Placeholder 4">
              <a:extLst>
                <a:ext uri="{FF2B5EF4-FFF2-40B4-BE49-F238E27FC236}">
                  <a16:creationId xmlns:a16="http://schemas.microsoft.com/office/drawing/2014/main" id="{E7D14D15-7F56-4723-A4B7-5BD57009535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TIẾP CẬN THÔNG TIN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10CBD0-729B-4233-A69D-1A760C70E187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24E071D-D522-4138-937E-6F4F928F69EA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3" name="Footer Placeholder 4">
              <a:extLst>
                <a:ext uri="{FF2B5EF4-FFF2-40B4-BE49-F238E27FC236}">
                  <a16:creationId xmlns:a16="http://schemas.microsoft.com/office/drawing/2014/main" id="{D6566B59-3449-4D99-AD0B-4F7144F69F3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rgbClr val="22BBF2"/>
                  </a:solidFill>
                  <a:latin typeface="+mn-lt"/>
                  <a:ea typeface="+mn-ea"/>
                  <a:cs typeface="+mn-cs"/>
                </a:rPr>
                <a:t>THỦ TỤC HẢI QUAN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1770065-3165-4E22-B542-D8D82BF1CCE6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rgbClr val="22BB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A9DC4AB-BDEC-4731-BEB8-900A7C9F515B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6" name="Footer Placeholder 4">
              <a:extLst>
                <a:ext uri="{FF2B5EF4-FFF2-40B4-BE49-F238E27FC236}">
                  <a16:creationId xmlns:a16="http://schemas.microsoft.com/office/drawing/2014/main" id="{2B0B7919-3146-4018-AB92-570B56C08A5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QUẢN LÝ VÀ KIỂM TRA CHUYÊN NGÀNH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B2DF764-F19D-47BA-A11C-4AD7F77B02A3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F039EA-4558-4345-99CB-390D7B362676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39" name="Footer Placeholder 4">
              <a:extLst>
                <a:ext uri="{FF2B5EF4-FFF2-40B4-BE49-F238E27FC236}">
                  <a16:creationId xmlns:a16="http://schemas.microsoft.com/office/drawing/2014/main" id="{5FEB85F9-9E6E-49CB-8440-791566AB6E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KHUYẾN NGHỊ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E1698AC-1AC5-4C29-B36C-DF403DF554D5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38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rgbClr val="22BBF2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89B8-080B-4677-BDB1-B8F3104D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8264" y="308698"/>
            <a:ext cx="761685" cy="383103"/>
          </a:xfrm>
        </p:spPr>
        <p:txBody>
          <a:bodyPr anchor="b"/>
          <a:lstStyle>
            <a:lvl1pPr>
              <a:defRPr lang="vi-VN" sz="1300" kern="1200" smtClean="0">
                <a:solidFill>
                  <a:srgbClr val="22BBF2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ABF356-9A71-4EC9-85E6-167E396951FE}" type="slidenum">
              <a:rPr lang="vi-VN" smtClean="0"/>
              <a:pPr/>
              <a:t>‹#›</a:t>
            </a:fld>
            <a:endParaRPr lang="vi-VN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511FA1-07DC-4A82-969C-20614D11D33C}"/>
              </a:ext>
            </a:extLst>
          </p:cNvPr>
          <p:cNvCxnSpPr>
            <a:cxnSpLocks/>
          </p:cNvCxnSpPr>
          <p:nvPr userDrawn="1"/>
        </p:nvCxnSpPr>
        <p:spPr>
          <a:xfrm>
            <a:off x="389782" y="694892"/>
            <a:ext cx="11392916" cy="0"/>
          </a:xfrm>
          <a:prstGeom prst="line">
            <a:avLst/>
          </a:prstGeom>
          <a:ln w="25400">
            <a:solidFill>
              <a:srgbClr val="22B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B7A6743-5E08-4151-B5A4-0582F2FC8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623825"/>
            <a:ext cx="4272653" cy="341458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8F4B46F-7F5E-4E30-826C-D085B2CE4F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4"/>
            <a:ext cx="4272653" cy="167714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id="{F1B963E6-B068-4917-A81D-D3AB2E0E8D72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>
                <a:solidFill>
                  <a:srgbClr val="22BBF2"/>
                </a:solidFill>
              </a:rPr>
              <a:pPr/>
              <a:t>‹#›</a:t>
            </a:fld>
            <a:endParaRPr lang="en-US" dirty="0">
              <a:solidFill>
                <a:srgbClr val="22BBF2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BD86A22-9BDC-4443-B0C7-AFF548A89E50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59" name="Footer Placeholder 4">
              <a:extLst>
                <a:ext uri="{FF2B5EF4-FFF2-40B4-BE49-F238E27FC236}">
                  <a16:creationId xmlns:a16="http://schemas.microsoft.com/office/drawing/2014/main" id="{110C4EF7-042A-4653-9569-B5474CD7168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GIỚI THIỆU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183F8C6-C608-425D-B28B-ED4423A3BFD4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1B8FF76-DDEF-4E5C-9D98-106BB71AE582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62" name="Footer Placeholder 4">
              <a:extLst>
                <a:ext uri="{FF2B5EF4-FFF2-40B4-BE49-F238E27FC236}">
                  <a16:creationId xmlns:a16="http://schemas.microsoft.com/office/drawing/2014/main" id="{7A54921C-5A20-480D-85BA-2A3DB310EF3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TIẾP CẬN THÔNG TIN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D59209C-A860-4386-A0DB-63058DE531BC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516DB4-799F-4E82-A10C-2CC8636F1233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65" name="Footer Placeholder 4">
              <a:extLst>
                <a:ext uri="{FF2B5EF4-FFF2-40B4-BE49-F238E27FC236}">
                  <a16:creationId xmlns:a16="http://schemas.microsoft.com/office/drawing/2014/main" id="{4EB8FFA8-44A8-4D88-B27D-C8953933DCF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rgbClr val="22BBF2"/>
                  </a:solidFill>
                  <a:latin typeface="+mn-lt"/>
                  <a:ea typeface="+mn-ea"/>
                  <a:cs typeface="+mn-cs"/>
                </a:rPr>
                <a:t>THỦ TỤC HẢI QUAN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FD99C3B-9013-4299-B7C9-CA70BC1FBCB8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rgbClr val="22BB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87041E2-8821-41BD-9E67-86E77C0770B7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71A16B55-257B-4161-B3DA-A37A8549DFC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QUẢN LÝ VÀ KIỂM TRA CHUYÊN NGÀNH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6A226D9-E1C1-43A0-A936-C994B8EEA475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D1DFCC8-BB7E-47BD-A691-74F4BB09A225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71" name="Footer Placeholder 4">
              <a:extLst>
                <a:ext uri="{FF2B5EF4-FFF2-40B4-BE49-F238E27FC236}">
                  <a16:creationId xmlns:a16="http://schemas.microsoft.com/office/drawing/2014/main" id="{3D07257F-54CF-4AAE-9F6A-04F4E2271F0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KHUYẾN NGHỊ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BBC291B-EC92-4FEA-9214-3370E623D27D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746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rgbClr val="22BBF2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89B8-080B-4677-BDB1-B8F3104D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8264" y="308698"/>
            <a:ext cx="761685" cy="383103"/>
          </a:xfrm>
        </p:spPr>
        <p:txBody>
          <a:bodyPr anchor="b"/>
          <a:lstStyle>
            <a:lvl1pPr>
              <a:defRPr lang="vi-VN" sz="1300" kern="1200" smtClean="0">
                <a:solidFill>
                  <a:srgbClr val="22BBF2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ABF356-9A71-4EC9-85E6-167E396951FE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B7A6743-5E08-4151-B5A4-0582F2FC8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623825"/>
            <a:ext cx="4272653" cy="341458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8F4B46F-7F5E-4E30-826C-D085B2CE4F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4"/>
            <a:ext cx="4272653" cy="167714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30DB9C40-89F7-411D-9B18-FD9FE35ECC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7432" y="0"/>
            <a:ext cx="7074568" cy="6159500"/>
          </a:xfrm>
        </p:spPr>
        <p:txBody>
          <a:bodyPr/>
          <a:lstStyle/>
          <a:p>
            <a:endParaRPr lang="vi-VN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747C308A-B487-423B-95D9-7B4453E4B1DF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>
                <a:solidFill>
                  <a:srgbClr val="22BBF2"/>
                </a:solidFill>
              </a:rPr>
              <a:pPr/>
              <a:t>‹#›</a:t>
            </a:fld>
            <a:endParaRPr lang="en-US" dirty="0">
              <a:solidFill>
                <a:srgbClr val="22BBF2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ADB976-B486-4C02-93C1-E7E5AB2F3F20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30" name="Footer Placeholder 4">
              <a:extLst>
                <a:ext uri="{FF2B5EF4-FFF2-40B4-BE49-F238E27FC236}">
                  <a16:creationId xmlns:a16="http://schemas.microsoft.com/office/drawing/2014/main" id="{868B10A5-8D89-4009-AA0A-54619B3CED8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GIỚI THIỆU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54A8515-C01A-4EEE-BECE-47B5A63857AB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8CCC9B9-D09F-4263-81AB-ED6FAEB13062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33" name="Footer Placeholder 4">
              <a:extLst>
                <a:ext uri="{FF2B5EF4-FFF2-40B4-BE49-F238E27FC236}">
                  <a16:creationId xmlns:a16="http://schemas.microsoft.com/office/drawing/2014/main" id="{6C57AB78-FD11-43F4-AC83-5648E511ED5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TIẾP CẬN THÔNG TIN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890CC4E-BA65-421B-9C45-4D0F4FBDED3E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AAE49E9-5E7E-4841-9CAD-69B7D12AA4E3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6" name="Footer Placeholder 4">
              <a:extLst>
                <a:ext uri="{FF2B5EF4-FFF2-40B4-BE49-F238E27FC236}">
                  <a16:creationId xmlns:a16="http://schemas.microsoft.com/office/drawing/2014/main" id="{F2D42778-1BCC-47FD-9B38-9E1D28F6188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rgbClr val="22BBF2"/>
                  </a:solidFill>
                  <a:latin typeface="+mn-lt"/>
                  <a:ea typeface="+mn-ea"/>
                  <a:cs typeface="+mn-cs"/>
                </a:rPr>
                <a:t>THỦ TỤC HẢI QUAN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DB4FDAC-86B2-4A08-A1B2-0E94912F0ED6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rgbClr val="22BB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3856DEB-910B-4CA8-A943-690FC046BA09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9" name="Footer Placeholder 4">
              <a:extLst>
                <a:ext uri="{FF2B5EF4-FFF2-40B4-BE49-F238E27FC236}">
                  <a16:creationId xmlns:a16="http://schemas.microsoft.com/office/drawing/2014/main" id="{F185F172-547C-4190-898E-C85ADF95219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QUẢN LÝ VÀ KIỂM TRA CHUYÊN NGÀNH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53031EE-ABA0-4025-92DA-CECC0F88F400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C650D8F-884E-489F-AA2A-B89CF04EFA6D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49" name="Footer Placeholder 4">
              <a:extLst>
                <a:ext uri="{FF2B5EF4-FFF2-40B4-BE49-F238E27FC236}">
                  <a16:creationId xmlns:a16="http://schemas.microsoft.com/office/drawing/2014/main" id="{0510B35F-08BF-4214-B106-8C5C27C24F3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KHUYẾN NGHỊ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5A9F353-61A9-4F0F-A8E8-6A29BFA247CF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63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6A89CD7-DFC0-4B95-9EA6-BE285B721118}"/>
              </a:ext>
            </a:extLst>
          </p:cNvPr>
          <p:cNvSpPr txBox="1"/>
          <p:nvPr userDrawn="1"/>
        </p:nvSpPr>
        <p:spPr>
          <a:xfrm>
            <a:off x="1535631" y="3249899"/>
            <a:ext cx="3592561" cy="11832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i="1" dirty="0">
                <a:solidFill>
                  <a:schemeClr val="tx1">
                    <a:alpha val="70000"/>
                  </a:schemeClr>
                </a:solidFill>
                <a:ea typeface="Open Sans" charset="0"/>
                <a:cs typeface="Open Sans" charset="0"/>
              </a:rPr>
              <a:t>“A peep at some distant orb has power to raise and purify our thoughts like a strain of sacred music, or a noble picture, or a passage from the grander poets. It always does one good. “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35A90B-064C-407B-B064-A05C5A551F7C}"/>
              </a:ext>
            </a:extLst>
          </p:cNvPr>
          <p:cNvGrpSpPr/>
          <p:nvPr userDrawn="1"/>
        </p:nvGrpSpPr>
        <p:grpSpPr>
          <a:xfrm>
            <a:off x="6096000" y="2754996"/>
            <a:ext cx="4665785" cy="409145"/>
            <a:chOff x="6096000" y="2754996"/>
            <a:chExt cx="4665785" cy="40914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403D80-BD89-4227-9692-04FD8807E8DA}"/>
                </a:ext>
              </a:extLst>
            </p:cNvPr>
            <p:cNvCxnSpPr/>
            <p:nvPr/>
          </p:nvCxnSpPr>
          <p:spPr>
            <a:xfrm>
              <a:off x="6100269" y="3164141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A00D310-DB4F-4555-AF92-F8EF54D00409}"/>
                </a:ext>
              </a:extLst>
            </p:cNvPr>
            <p:cNvCxnSpPr/>
            <p:nvPr/>
          </p:nvCxnSpPr>
          <p:spPr>
            <a:xfrm>
              <a:off x="6100269" y="3164141"/>
              <a:ext cx="3944063" cy="0"/>
            </a:xfrm>
            <a:prstGeom prst="line">
              <a:avLst/>
            </a:prstGeom>
            <a:ln w="38100">
              <a:solidFill>
                <a:srgbClr val="22BB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EFA7B65D-81AE-4AC9-85FB-6055D3F77809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2787657"/>
              <a:ext cx="3080539" cy="285609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586AD4-C8CB-46E4-8624-86C8B3705133}"/>
                </a:ext>
              </a:extLst>
            </p:cNvPr>
            <p:cNvSpPr txBox="1"/>
            <p:nvPr/>
          </p:nvSpPr>
          <p:spPr>
            <a:xfrm>
              <a:off x="10353822" y="2754996"/>
              <a:ext cx="355867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85%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68F5F5-7FAD-45E5-8E15-50C50C469797}"/>
              </a:ext>
            </a:extLst>
          </p:cNvPr>
          <p:cNvGrpSpPr/>
          <p:nvPr userDrawn="1"/>
        </p:nvGrpSpPr>
        <p:grpSpPr>
          <a:xfrm>
            <a:off x="6096000" y="3526719"/>
            <a:ext cx="4665785" cy="405660"/>
            <a:chOff x="6096000" y="3601267"/>
            <a:chExt cx="4665785" cy="40566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CF8604-60E0-4861-B4B4-B562191685B3}"/>
                </a:ext>
              </a:extLst>
            </p:cNvPr>
            <p:cNvCxnSpPr/>
            <p:nvPr/>
          </p:nvCxnSpPr>
          <p:spPr>
            <a:xfrm>
              <a:off x="6100269" y="4006927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161D55-DC03-4B3B-8D51-393A0A0115D3}"/>
                </a:ext>
              </a:extLst>
            </p:cNvPr>
            <p:cNvCxnSpPr/>
            <p:nvPr/>
          </p:nvCxnSpPr>
          <p:spPr>
            <a:xfrm>
              <a:off x="6100269" y="4006927"/>
              <a:ext cx="2330758" cy="0"/>
            </a:xfrm>
            <a:prstGeom prst="line">
              <a:avLst/>
            </a:prstGeom>
            <a:ln w="38100">
              <a:solidFill>
                <a:srgbClr val="22BB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 Placeholder 2">
              <a:extLst>
                <a:ext uri="{FF2B5EF4-FFF2-40B4-BE49-F238E27FC236}">
                  <a16:creationId xmlns:a16="http://schemas.microsoft.com/office/drawing/2014/main" id="{750C1E70-D352-4DEE-96CC-DA479DA8F17C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3630443"/>
              <a:ext cx="3080539" cy="285609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739E3B-2884-435E-BCD4-B73A880EB381}"/>
                </a:ext>
              </a:extLst>
            </p:cNvPr>
            <p:cNvSpPr txBox="1"/>
            <p:nvPr/>
          </p:nvSpPr>
          <p:spPr>
            <a:xfrm>
              <a:off x="10353822" y="3601267"/>
              <a:ext cx="360676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50%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0023F1-F8EB-4142-9E5D-3B3D0BE03A19}"/>
              </a:ext>
            </a:extLst>
          </p:cNvPr>
          <p:cNvGrpSpPr/>
          <p:nvPr userDrawn="1"/>
        </p:nvGrpSpPr>
        <p:grpSpPr>
          <a:xfrm>
            <a:off x="6096001" y="4324133"/>
            <a:ext cx="4665784" cy="400870"/>
            <a:chOff x="6096001" y="4511159"/>
            <a:chExt cx="4665784" cy="40087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858397-D6D6-4845-9A81-D28C037C5B4E}"/>
                </a:ext>
              </a:extLst>
            </p:cNvPr>
            <p:cNvCxnSpPr/>
            <p:nvPr/>
          </p:nvCxnSpPr>
          <p:spPr>
            <a:xfrm>
              <a:off x="6100269" y="4912029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90ADDEC-3C74-4A93-BC09-938A977CEEC3}"/>
                </a:ext>
              </a:extLst>
            </p:cNvPr>
            <p:cNvCxnSpPr/>
            <p:nvPr/>
          </p:nvCxnSpPr>
          <p:spPr>
            <a:xfrm>
              <a:off x="6100269" y="4912029"/>
              <a:ext cx="3521161" cy="0"/>
            </a:xfrm>
            <a:prstGeom prst="line">
              <a:avLst/>
            </a:prstGeom>
            <a:ln w="38100">
              <a:solidFill>
                <a:srgbClr val="22BB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Placeholder 2">
              <a:extLst>
                <a:ext uri="{FF2B5EF4-FFF2-40B4-BE49-F238E27FC236}">
                  <a16:creationId xmlns:a16="http://schemas.microsoft.com/office/drawing/2014/main" id="{FB144082-855C-4EA5-9BE3-EEC3BB722A57}"/>
                </a:ext>
              </a:extLst>
            </p:cNvPr>
            <p:cNvSpPr txBox="1">
              <a:spLocks/>
            </p:cNvSpPr>
            <p:nvPr/>
          </p:nvSpPr>
          <p:spPr>
            <a:xfrm>
              <a:off x="6096001" y="4535545"/>
              <a:ext cx="3033932" cy="317808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BFDA88-1262-468F-B324-AF1E2DB59181}"/>
                </a:ext>
              </a:extLst>
            </p:cNvPr>
            <p:cNvSpPr txBox="1"/>
            <p:nvPr/>
          </p:nvSpPr>
          <p:spPr>
            <a:xfrm>
              <a:off x="10353822" y="4511159"/>
              <a:ext cx="320601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75%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AF78E9-DA95-4187-8ABA-F230A82C59BE}"/>
              </a:ext>
            </a:extLst>
          </p:cNvPr>
          <p:cNvGrpSpPr/>
          <p:nvPr userDrawn="1"/>
        </p:nvGrpSpPr>
        <p:grpSpPr>
          <a:xfrm>
            <a:off x="6096001" y="5116757"/>
            <a:ext cx="4665784" cy="400870"/>
            <a:chOff x="6096001" y="4511159"/>
            <a:chExt cx="4665784" cy="40087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FCC254D-788F-49CA-8FE3-D78F60844ED5}"/>
                </a:ext>
              </a:extLst>
            </p:cNvPr>
            <p:cNvCxnSpPr/>
            <p:nvPr/>
          </p:nvCxnSpPr>
          <p:spPr>
            <a:xfrm>
              <a:off x="6100269" y="4912029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E12185-8F23-4635-950F-6E4DB32703EE}"/>
                </a:ext>
              </a:extLst>
            </p:cNvPr>
            <p:cNvCxnSpPr/>
            <p:nvPr/>
          </p:nvCxnSpPr>
          <p:spPr>
            <a:xfrm>
              <a:off x="6100269" y="4912029"/>
              <a:ext cx="4454730" cy="0"/>
            </a:xfrm>
            <a:prstGeom prst="line">
              <a:avLst/>
            </a:prstGeom>
            <a:ln w="38100">
              <a:solidFill>
                <a:srgbClr val="22BB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Placeholder 2">
              <a:extLst>
                <a:ext uri="{FF2B5EF4-FFF2-40B4-BE49-F238E27FC236}">
                  <a16:creationId xmlns:a16="http://schemas.microsoft.com/office/drawing/2014/main" id="{BB055B93-8C7B-4E40-B942-F912DB097D08}"/>
                </a:ext>
              </a:extLst>
            </p:cNvPr>
            <p:cNvSpPr txBox="1">
              <a:spLocks/>
            </p:cNvSpPr>
            <p:nvPr/>
          </p:nvSpPr>
          <p:spPr>
            <a:xfrm>
              <a:off x="6096001" y="4535545"/>
              <a:ext cx="3033932" cy="317808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0D897C-6B89-4E2E-8212-B8E78B016D0D}"/>
                </a:ext>
              </a:extLst>
            </p:cNvPr>
            <p:cNvSpPr txBox="1"/>
            <p:nvPr/>
          </p:nvSpPr>
          <p:spPr>
            <a:xfrm>
              <a:off x="10353822" y="4511159"/>
              <a:ext cx="341440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95%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360246E-8C95-42FC-AE34-47C979D54F2F}"/>
              </a:ext>
            </a:extLst>
          </p:cNvPr>
          <p:cNvSpPr txBox="1"/>
          <p:nvPr userDrawn="1"/>
        </p:nvSpPr>
        <p:spPr>
          <a:xfrm>
            <a:off x="1535631" y="5159076"/>
            <a:ext cx="2287433" cy="59247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i="1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Speaker</a:t>
            </a:r>
          </a:p>
          <a:p>
            <a:pPr>
              <a:lnSpc>
                <a:spcPct val="130000"/>
              </a:lnSpc>
            </a:pPr>
            <a:r>
              <a:rPr lang="en-US" sz="1100" dirty="0"/>
              <a:t>Position and Institution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F7BCB37D-97CE-44F9-8839-04262D9013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2011680"/>
          </a:xfrm>
        </p:spPr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F43CD346-7A15-439F-BE9F-BC8B0496D52C}"/>
              </a:ext>
            </a:extLst>
          </p:cNvPr>
          <p:cNvSpPr/>
          <p:nvPr userDrawn="1"/>
        </p:nvSpPr>
        <p:spPr>
          <a:xfrm>
            <a:off x="0" y="0"/>
            <a:ext cx="5683147" cy="2813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600" extrusionOk="0">
                <a:moveTo>
                  <a:pt x="21142" y="4271"/>
                </a:moveTo>
                <a:cubicBezTo>
                  <a:pt x="21112" y="4210"/>
                  <a:pt x="21078" y="4153"/>
                  <a:pt x="21042" y="4105"/>
                </a:cubicBezTo>
                <a:cubicBezTo>
                  <a:pt x="20953" y="3979"/>
                  <a:pt x="20855" y="3893"/>
                  <a:pt x="20755" y="3840"/>
                </a:cubicBezTo>
                <a:cubicBezTo>
                  <a:pt x="20479" y="3694"/>
                  <a:pt x="20172" y="3796"/>
                  <a:pt x="19864" y="4007"/>
                </a:cubicBezTo>
                <a:cubicBezTo>
                  <a:pt x="19852" y="4015"/>
                  <a:pt x="19840" y="4023"/>
                  <a:pt x="19828" y="4031"/>
                </a:cubicBezTo>
                <a:cubicBezTo>
                  <a:pt x="19373" y="4357"/>
                  <a:pt x="18923" y="4905"/>
                  <a:pt x="18587" y="5226"/>
                </a:cubicBezTo>
                <a:cubicBezTo>
                  <a:pt x="16828" y="6905"/>
                  <a:pt x="15102" y="8766"/>
                  <a:pt x="13290" y="10192"/>
                </a:cubicBezTo>
                <a:cubicBezTo>
                  <a:pt x="13134" y="10314"/>
                  <a:pt x="12978" y="10436"/>
                  <a:pt x="12820" y="10550"/>
                </a:cubicBezTo>
                <a:cubicBezTo>
                  <a:pt x="12768" y="10583"/>
                  <a:pt x="12719" y="10615"/>
                  <a:pt x="12667" y="10648"/>
                </a:cubicBezTo>
                <a:cubicBezTo>
                  <a:pt x="12449" y="10786"/>
                  <a:pt x="12233" y="10924"/>
                  <a:pt x="12015" y="11046"/>
                </a:cubicBezTo>
                <a:cubicBezTo>
                  <a:pt x="11945" y="11087"/>
                  <a:pt x="11874" y="11123"/>
                  <a:pt x="11804" y="11160"/>
                </a:cubicBezTo>
                <a:cubicBezTo>
                  <a:pt x="11100" y="11509"/>
                  <a:pt x="10395" y="11867"/>
                  <a:pt x="9688" y="12208"/>
                </a:cubicBezTo>
                <a:cubicBezTo>
                  <a:pt x="8903" y="12586"/>
                  <a:pt x="8114" y="12952"/>
                  <a:pt x="7325" y="13269"/>
                </a:cubicBezTo>
                <a:cubicBezTo>
                  <a:pt x="6662" y="13537"/>
                  <a:pt x="5987" y="13748"/>
                  <a:pt x="5315" y="13948"/>
                </a:cubicBezTo>
                <a:cubicBezTo>
                  <a:pt x="5623" y="13716"/>
                  <a:pt x="5931" y="13476"/>
                  <a:pt x="6234" y="13228"/>
                </a:cubicBezTo>
                <a:cubicBezTo>
                  <a:pt x="7037" y="12574"/>
                  <a:pt x="7834" y="11887"/>
                  <a:pt x="8621" y="11156"/>
                </a:cubicBezTo>
                <a:cubicBezTo>
                  <a:pt x="9039" y="10765"/>
                  <a:pt x="9456" y="10367"/>
                  <a:pt x="9866" y="9945"/>
                </a:cubicBezTo>
                <a:cubicBezTo>
                  <a:pt x="9972" y="9835"/>
                  <a:pt x="10076" y="9721"/>
                  <a:pt x="10182" y="9607"/>
                </a:cubicBezTo>
                <a:cubicBezTo>
                  <a:pt x="10763" y="8994"/>
                  <a:pt x="11336" y="8351"/>
                  <a:pt x="11907" y="7697"/>
                </a:cubicBezTo>
                <a:cubicBezTo>
                  <a:pt x="12365" y="7173"/>
                  <a:pt x="12820" y="6641"/>
                  <a:pt x="13276" y="6112"/>
                </a:cubicBezTo>
                <a:cubicBezTo>
                  <a:pt x="14355" y="4861"/>
                  <a:pt x="15449" y="3658"/>
                  <a:pt x="16498" y="2300"/>
                </a:cubicBezTo>
                <a:cubicBezTo>
                  <a:pt x="16556" y="2223"/>
                  <a:pt x="16614" y="2150"/>
                  <a:pt x="16672" y="2077"/>
                </a:cubicBezTo>
                <a:cubicBezTo>
                  <a:pt x="16720" y="2012"/>
                  <a:pt x="16760" y="1943"/>
                  <a:pt x="16796" y="1869"/>
                </a:cubicBezTo>
                <a:cubicBezTo>
                  <a:pt x="17077" y="1284"/>
                  <a:pt x="17001" y="447"/>
                  <a:pt x="16734" y="0"/>
                </a:cubicBezTo>
                <a:lnTo>
                  <a:pt x="15705" y="0"/>
                </a:lnTo>
                <a:cubicBezTo>
                  <a:pt x="15519" y="146"/>
                  <a:pt x="15337" y="313"/>
                  <a:pt x="15160" y="447"/>
                </a:cubicBezTo>
                <a:cubicBezTo>
                  <a:pt x="15152" y="455"/>
                  <a:pt x="15144" y="459"/>
                  <a:pt x="15136" y="467"/>
                </a:cubicBezTo>
                <a:cubicBezTo>
                  <a:pt x="14908" y="638"/>
                  <a:pt x="14680" y="813"/>
                  <a:pt x="14454" y="983"/>
                </a:cubicBezTo>
                <a:cubicBezTo>
                  <a:pt x="14494" y="666"/>
                  <a:pt x="14464" y="309"/>
                  <a:pt x="14406" y="4"/>
                </a:cubicBezTo>
                <a:lnTo>
                  <a:pt x="12303" y="4"/>
                </a:lnTo>
                <a:cubicBezTo>
                  <a:pt x="11598" y="488"/>
                  <a:pt x="10901" y="1061"/>
                  <a:pt x="10214" y="1585"/>
                </a:cubicBezTo>
                <a:cubicBezTo>
                  <a:pt x="10485" y="1272"/>
                  <a:pt x="10755" y="951"/>
                  <a:pt x="11021" y="622"/>
                </a:cubicBezTo>
                <a:cubicBezTo>
                  <a:pt x="11188" y="406"/>
                  <a:pt x="11368" y="211"/>
                  <a:pt x="11548" y="0"/>
                </a:cubicBezTo>
                <a:lnTo>
                  <a:pt x="2" y="0"/>
                </a:lnTo>
                <a:lnTo>
                  <a:pt x="2" y="12793"/>
                </a:lnTo>
                <a:cubicBezTo>
                  <a:pt x="28" y="12769"/>
                  <a:pt x="56" y="12745"/>
                  <a:pt x="82" y="12720"/>
                </a:cubicBezTo>
                <a:cubicBezTo>
                  <a:pt x="180" y="12639"/>
                  <a:pt x="277" y="12558"/>
                  <a:pt x="373" y="12472"/>
                </a:cubicBezTo>
                <a:cubicBezTo>
                  <a:pt x="395" y="12452"/>
                  <a:pt x="419" y="12432"/>
                  <a:pt x="441" y="12411"/>
                </a:cubicBezTo>
                <a:cubicBezTo>
                  <a:pt x="399" y="12476"/>
                  <a:pt x="357" y="12541"/>
                  <a:pt x="319" y="12615"/>
                </a:cubicBezTo>
                <a:cubicBezTo>
                  <a:pt x="-142" y="13476"/>
                  <a:pt x="341" y="15130"/>
                  <a:pt x="933" y="14764"/>
                </a:cubicBezTo>
                <a:cubicBezTo>
                  <a:pt x="1446" y="14443"/>
                  <a:pt x="1953" y="14102"/>
                  <a:pt x="2459" y="13744"/>
                </a:cubicBezTo>
                <a:cubicBezTo>
                  <a:pt x="2249" y="14273"/>
                  <a:pt x="2061" y="15171"/>
                  <a:pt x="2151" y="15845"/>
                </a:cubicBezTo>
                <a:cubicBezTo>
                  <a:pt x="2295" y="16935"/>
                  <a:pt x="2824" y="16991"/>
                  <a:pt x="3284" y="16975"/>
                </a:cubicBezTo>
                <a:cubicBezTo>
                  <a:pt x="3340" y="16971"/>
                  <a:pt x="3398" y="16967"/>
                  <a:pt x="3454" y="16963"/>
                </a:cubicBezTo>
                <a:cubicBezTo>
                  <a:pt x="2956" y="17382"/>
                  <a:pt x="2457" y="17800"/>
                  <a:pt x="1955" y="18198"/>
                </a:cubicBezTo>
                <a:cubicBezTo>
                  <a:pt x="1436" y="18613"/>
                  <a:pt x="909" y="19023"/>
                  <a:pt x="347" y="19028"/>
                </a:cubicBezTo>
                <a:cubicBezTo>
                  <a:pt x="208" y="19028"/>
                  <a:pt x="92" y="19109"/>
                  <a:pt x="0" y="19235"/>
                </a:cubicBezTo>
                <a:lnTo>
                  <a:pt x="0" y="21405"/>
                </a:lnTo>
                <a:cubicBezTo>
                  <a:pt x="90" y="21527"/>
                  <a:pt x="202" y="21600"/>
                  <a:pt x="337" y="21600"/>
                </a:cubicBezTo>
                <a:cubicBezTo>
                  <a:pt x="505" y="21600"/>
                  <a:pt x="671" y="21576"/>
                  <a:pt x="837" y="21531"/>
                </a:cubicBezTo>
                <a:cubicBezTo>
                  <a:pt x="1997" y="21234"/>
                  <a:pt x="3128" y="20003"/>
                  <a:pt x="4185" y="19101"/>
                </a:cubicBezTo>
                <a:cubicBezTo>
                  <a:pt x="4399" y="18918"/>
                  <a:pt x="4610" y="18747"/>
                  <a:pt x="4824" y="18572"/>
                </a:cubicBezTo>
                <a:cubicBezTo>
                  <a:pt x="5216" y="18255"/>
                  <a:pt x="5607" y="17942"/>
                  <a:pt x="6001" y="17650"/>
                </a:cubicBezTo>
                <a:cubicBezTo>
                  <a:pt x="6610" y="17199"/>
                  <a:pt x="7225" y="16780"/>
                  <a:pt x="7852" y="16402"/>
                </a:cubicBezTo>
                <a:cubicBezTo>
                  <a:pt x="9175" y="15602"/>
                  <a:pt x="10501" y="14838"/>
                  <a:pt x="11812" y="13972"/>
                </a:cubicBezTo>
                <a:cubicBezTo>
                  <a:pt x="12255" y="13679"/>
                  <a:pt x="12697" y="13375"/>
                  <a:pt x="13134" y="13058"/>
                </a:cubicBezTo>
                <a:cubicBezTo>
                  <a:pt x="13212" y="13009"/>
                  <a:pt x="13288" y="12960"/>
                  <a:pt x="13366" y="12915"/>
                </a:cubicBezTo>
                <a:cubicBezTo>
                  <a:pt x="13456" y="12862"/>
                  <a:pt x="13546" y="12810"/>
                  <a:pt x="13635" y="12761"/>
                </a:cubicBezTo>
                <a:cubicBezTo>
                  <a:pt x="14161" y="12485"/>
                  <a:pt x="14722" y="12444"/>
                  <a:pt x="15259" y="12310"/>
                </a:cubicBezTo>
                <a:cubicBezTo>
                  <a:pt x="16314" y="12050"/>
                  <a:pt x="17369" y="11802"/>
                  <a:pt x="18388" y="11156"/>
                </a:cubicBezTo>
                <a:cubicBezTo>
                  <a:pt x="19265" y="10599"/>
                  <a:pt x="20257" y="9847"/>
                  <a:pt x="20989" y="8697"/>
                </a:cubicBezTo>
                <a:cubicBezTo>
                  <a:pt x="21354" y="8120"/>
                  <a:pt x="21434" y="7486"/>
                  <a:pt x="21444" y="6571"/>
                </a:cubicBezTo>
                <a:cubicBezTo>
                  <a:pt x="21458" y="5767"/>
                  <a:pt x="21444" y="4852"/>
                  <a:pt x="21142" y="4271"/>
                </a:cubicBezTo>
                <a:close/>
              </a:path>
            </a:pathLst>
          </a:custGeom>
          <a:solidFill>
            <a:schemeClr val="bg2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259098-7BBE-4A1D-A80F-C711A3251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631" y="1336799"/>
            <a:ext cx="5237701" cy="2295401"/>
          </a:xfrm>
        </p:spPr>
        <p:txBody>
          <a:bodyPr/>
          <a:lstStyle/>
          <a:p>
            <a:r>
              <a:rPr lang="en-US" dirty="0"/>
              <a:t>About the</a:t>
            </a:r>
            <a:br>
              <a:rPr lang="en-US" dirty="0"/>
            </a:br>
            <a:r>
              <a:rPr lang="en-US" dirty="0"/>
              <a:t>studio</a:t>
            </a:r>
          </a:p>
        </p:txBody>
      </p:sp>
    </p:spTree>
    <p:extLst>
      <p:ext uri="{BB962C8B-B14F-4D97-AF65-F5344CB8AC3E}">
        <p14:creationId xmlns:p14="http://schemas.microsoft.com/office/powerpoint/2010/main" val="355760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60E4C547-7B05-4FD9-8938-F22507CF5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631" y="1319865"/>
            <a:ext cx="7091902" cy="1088901"/>
          </a:xfrm>
        </p:spPr>
        <p:txBody>
          <a:bodyPr/>
          <a:lstStyle/>
          <a:p>
            <a:r>
              <a:rPr lang="en-US" dirty="0"/>
              <a:t>Our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3961F-1365-467E-B501-4881FE454333}"/>
              </a:ext>
            </a:extLst>
          </p:cNvPr>
          <p:cNvSpPr txBox="1"/>
          <p:nvPr userDrawn="1"/>
        </p:nvSpPr>
        <p:spPr>
          <a:xfrm>
            <a:off x="1535631" y="4846765"/>
            <a:ext cx="3053302" cy="3445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400" b="0" i="0" dirty="0" err="1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Quản</a:t>
            </a:r>
            <a:r>
              <a:rPr lang="en-US" sz="1400" b="0" i="0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0" i="0" dirty="0" err="1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lý</a:t>
            </a:r>
            <a:r>
              <a:rPr lang="en-US" sz="1400" b="0" i="0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0" i="0" dirty="0" err="1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chất</a:t>
            </a:r>
            <a:r>
              <a:rPr lang="en-US" sz="1400" b="0" i="0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0" i="0" dirty="0" err="1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lượng</a:t>
            </a:r>
            <a:r>
              <a:rPr lang="en-US" sz="1400" b="0" i="0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0" i="0" dirty="0" err="1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hàng</a:t>
            </a:r>
            <a:r>
              <a:rPr lang="en-US" sz="1400" b="0" i="0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0" i="0" dirty="0" err="1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hóa</a:t>
            </a:r>
            <a:endParaRPr lang="en-US" sz="1400" b="0" i="0" dirty="0">
              <a:latin typeface="AG DaxProMedium" panose="02000506060000020004" pitchFamily="50" charset="-93"/>
              <a:ea typeface="Playfair Display" charset="0"/>
              <a:cs typeface="Playfair Display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46E47-F024-49B1-8F3D-1FDDF3B3A83D}"/>
              </a:ext>
            </a:extLst>
          </p:cNvPr>
          <p:cNvSpPr txBox="1"/>
          <p:nvPr userDrawn="1"/>
        </p:nvSpPr>
        <p:spPr>
          <a:xfrm>
            <a:off x="5112797" y="4846765"/>
            <a:ext cx="3053302" cy="3445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Quản</a:t>
            </a:r>
            <a:r>
              <a:rPr lang="en-US" sz="14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lý</a:t>
            </a:r>
            <a:r>
              <a:rPr lang="en-US" sz="14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an </a:t>
            </a:r>
            <a:r>
              <a:rPr lang="en-US" sz="14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toàn</a:t>
            </a:r>
            <a:r>
              <a:rPr lang="en-US" sz="14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thực </a:t>
            </a:r>
            <a:r>
              <a:rPr lang="en-US" sz="14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phẩm</a:t>
            </a:r>
            <a:endParaRPr lang="en-US" sz="1400" b="0" i="0" kern="1200" dirty="0">
              <a:solidFill>
                <a:schemeClr val="tx1"/>
              </a:solidFill>
              <a:latin typeface="AG DaxProMedium" panose="02000506060000020004" pitchFamily="50" charset="-93"/>
              <a:ea typeface="Playfair Display" charset="0"/>
              <a:cs typeface="Playfair Display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343694-E1B6-40DE-A662-3F0DA1A3A1AB}"/>
              </a:ext>
            </a:extLst>
          </p:cNvPr>
          <p:cNvSpPr txBox="1"/>
          <p:nvPr userDrawn="1"/>
        </p:nvSpPr>
        <p:spPr>
          <a:xfrm>
            <a:off x="8689964" y="4846765"/>
            <a:ext cx="3053302" cy="3445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Những</a:t>
            </a:r>
            <a:r>
              <a:rPr lang="en-US" sz="14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khó</a:t>
            </a:r>
            <a:r>
              <a:rPr lang="en-US" sz="14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khăn</a:t>
            </a:r>
            <a:r>
              <a:rPr lang="en-US" sz="14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của doanh nghiệp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B1DDD-F2FB-46AD-8D0C-BA3F1C2BE36A}"/>
              </a:ext>
            </a:extLst>
          </p:cNvPr>
          <p:cNvSpPr/>
          <p:nvPr userDrawn="1"/>
        </p:nvSpPr>
        <p:spPr>
          <a:xfrm>
            <a:off x="1535630" y="955798"/>
            <a:ext cx="3502037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00" spc="0" dirty="0">
              <a:solidFill>
                <a:schemeClr val="bg1"/>
              </a:solidFill>
              <a:latin typeface="+mj-lt"/>
              <a:ea typeface="Bebas Neue" charset="0"/>
              <a:cs typeface="Bebas Neue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8D5F1B-DDD1-4EFB-9FDD-5A8BA57E6343}"/>
              </a:ext>
            </a:extLst>
          </p:cNvPr>
          <p:cNvCxnSpPr/>
          <p:nvPr userDrawn="1"/>
        </p:nvCxnSpPr>
        <p:spPr>
          <a:xfrm>
            <a:off x="5037667" y="972732"/>
            <a:ext cx="357716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752249-C38C-422D-B6FD-F3E8966DD2CD}"/>
              </a:ext>
            </a:extLst>
          </p:cNvPr>
          <p:cNvCxnSpPr/>
          <p:nvPr userDrawn="1"/>
        </p:nvCxnSpPr>
        <p:spPr>
          <a:xfrm>
            <a:off x="8614833" y="972732"/>
            <a:ext cx="357716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E4629C5-C077-40E8-9098-D8208B75C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5631" y="2408766"/>
            <a:ext cx="3502036" cy="2256367"/>
          </a:xfrm>
        </p:spPr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1BCF5232-DA6E-469B-9F93-0D2B0E695D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2797" y="2408766"/>
            <a:ext cx="3502036" cy="2256367"/>
          </a:xfrm>
        </p:spPr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D427ECA-1049-4687-94D5-C02CC0626A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9964" y="2408766"/>
            <a:ext cx="3502036" cy="2256367"/>
          </a:xfrm>
        </p:spPr>
      </p:sp>
    </p:spTree>
    <p:extLst>
      <p:ext uri="{BB962C8B-B14F-4D97-AF65-F5344CB8AC3E}">
        <p14:creationId xmlns:p14="http://schemas.microsoft.com/office/powerpoint/2010/main" val="1573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90D299-307E-44FD-8FCA-58303D4F6F8C}"/>
              </a:ext>
            </a:extLst>
          </p:cNvPr>
          <p:cNvSpPr txBox="1"/>
          <p:nvPr userDrawn="1"/>
        </p:nvSpPr>
        <p:spPr>
          <a:xfrm>
            <a:off x="1535631" y="5177271"/>
            <a:ext cx="3053302" cy="3445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Quản</a:t>
            </a:r>
            <a:r>
              <a:rPr lang="en-US" sz="14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lý</a:t>
            </a:r>
            <a:r>
              <a:rPr lang="en-US" sz="14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và kiểm tra </a:t>
            </a:r>
            <a:r>
              <a:rPr lang="en-US" sz="14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chuyên</a:t>
            </a:r>
            <a:r>
              <a:rPr lang="en-US" sz="14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ngành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056B3-D9CE-4840-A94B-E748316E41B3}"/>
              </a:ext>
            </a:extLst>
          </p:cNvPr>
          <p:cNvSpPr txBox="1"/>
          <p:nvPr userDrawn="1"/>
        </p:nvSpPr>
        <p:spPr>
          <a:xfrm>
            <a:off x="5112797" y="5177271"/>
            <a:ext cx="3053302" cy="3445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Chi </a:t>
            </a:r>
            <a:r>
              <a:rPr lang="en-US" sz="14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phí</a:t>
            </a:r>
            <a:r>
              <a:rPr lang="en-US" sz="14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</a:t>
            </a:r>
            <a:r>
              <a:rPr lang="en-US" sz="1400" b="0" i="0" kern="1200" dirty="0" err="1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ngoài</a:t>
            </a:r>
            <a:r>
              <a:rPr lang="en-US" sz="1400" b="0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 quy định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2F329B-FFC1-47AF-9459-B56D93566D4F}"/>
              </a:ext>
            </a:extLst>
          </p:cNvPr>
          <p:cNvCxnSpPr/>
          <p:nvPr userDrawn="1"/>
        </p:nvCxnSpPr>
        <p:spPr>
          <a:xfrm>
            <a:off x="0" y="972732"/>
            <a:ext cx="5112797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374E97-1452-4480-9131-A4D3064F7E27}"/>
              </a:ext>
            </a:extLst>
          </p:cNvPr>
          <p:cNvCxnSpPr/>
          <p:nvPr userDrawn="1"/>
        </p:nvCxnSpPr>
        <p:spPr>
          <a:xfrm>
            <a:off x="5037667" y="972732"/>
            <a:ext cx="357716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C3F517A-729F-49FC-8D8D-337AB95478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5631" y="2739272"/>
            <a:ext cx="3502036" cy="2256367"/>
          </a:xfrm>
        </p:spPr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5E4F6BC-CAFE-4B0D-B078-65F47B506E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2797" y="2739272"/>
            <a:ext cx="3502036" cy="2256367"/>
          </a:xfrm>
        </p:spPr>
      </p:sp>
    </p:spTree>
    <p:extLst>
      <p:ext uri="{BB962C8B-B14F-4D97-AF65-F5344CB8AC3E}">
        <p14:creationId xmlns:p14="http://schemas.microsoft.com/office/powerpoint/2010/main" val="10148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rgbClr val="F1447D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D7198-2F5B-4AA6-9420-093B7F3C0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687075"/>
            <a:ext cx="11374710" cy="43513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89B8-080B-4677-BDB1-B8F3104D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8264" y="308698"/>
            <a:ext cx="761685" cy="383103"/>
          </a:xfrm>
        </p:spPr>
        <p:txBody>
          <a:bodyPr anchor="b"/>
          <a:lstStyle>
            <a:lvl1pPr>
              <a:defRPr lang="vi-VN" sz="1300" kern="1200" smtClean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ABF356-9A71-4EC9-85E6-167E396951FE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FE959B-C49D-4133-BB9B-50752E46F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5"/>
            <a:ext cx="11374710" cy="64135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511FA1-07DC-4A82-969C-20614D11D33C}"/>
              </a:ext>
            </a:extLst>
          </p:cNvPr>
          <p:cNvCxnSpPr>
            <a:cxnSpLocks/>
          </p:cNvCxnSpPr>
          <p:nvPr userDrawn="1"/>
        </p:nvCxnSpPr>
        <p:spPr>
          <a:xfrm>
            <a:off x="389782" y="694892"/>
            <a:ext cx="11392916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F200A3C5-52FE-4464-ABDE-659CC37384A6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>
                <a:solidFill>
                  <a:schemeClr val="accent6"/>
                </a:solidFill>
              </a:rPr>
              <a:pPr/>
              <a:t>‹#›</a:t>
            </a:fld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6A8D91-D29E-4303-BE5D-EBBCBCFA9E2A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27" name="Footer Placeholder 4">
              <a:extLst>
                <a:ext uri="{FF2B5EF4-FFF2-40B4-BE49-F238E27FC236}">
                  <a16:creationId xmlns:a16="http://schemas.microsoft.com/office/drawing/2014/main" id="{20D0F833-4330-49AC-9765-250D72F4B1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GIỚI THIỆU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3ECF82E-9706-4480-8F55-4A722A49B31A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9ACB552-C636-4266-80E7-D03FEBB9311D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30" name="Footer Placeholder 4">
              <a:extLst>
                <a:ext uri="{FF2B5EF4-FFF2-40B4-BE49-F238E27FC236}">
                  <a16:creationId xmlns:a16="http://schemas.microsoft.com/office/drawing/2014/main" id="{18459D03-475A-43C7-87C6-514DD144E7B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TIẾP CẬN THÔNG TIN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CFF761F-EDAE-41C0-A19A-41EA3AF76AB2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59B038E-19AA-4B95-84AB-63D91FFCAC4A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3" name="Footer Placeholder 4">
              <a:extLst>
                <a:ext uri="{FF2B5EF4-FFF2-40B4-BE49-F238E27FC236}">
                  <a16:creationId xmlns:a16="http://schemas.microsoft.com/office/drawing/2014/main" id="{724E33C3-E9E6-4CA3-A9ED-1C737C3CE47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THỦ TỤC HẢI QUAN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4379CFF-41D9-4F40-9005-6380BA1CDC00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BAEB18-CF10-4AAE-9154-2CB5FAA056D6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6" name="Footer Placeholder 4">
              <a:extLst>
                <a:ext uri="{FF2B5EF4-FFF2-40B4-BE49-F238E27FC236}">
                  <a16:creationId xmlns:a16="http://schemas.microsoft.com/office/drawing/2014/main" id="{641D4CF3-DD2C-4EE1-93CA-0C7651150B3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schemeClr val="accent6"/>
                  </a:solidFill>
                </a:rPr>
                <a:t>QUẢN LÝ VÀ KIỂM TRA CHUYÊN NGÀNH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FEAA31E-ABA1-43A0-AB28-D494C86AB80C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27C5EA8-C6BF-4CEB-A300-24BD2B7861D8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39" name="Footer Placeholder 4">
              <a:extLst>
                <a:ext uri="{FF2B5EF4-FFF2-40B4-BE49-F238E27FC236}">
                  <a16:creationId xmlns:a16="http://schemas.microsoft.com/office/drawing/2014/main" id="{0C59EF2B-670A-402E-AAA0-D8B9940E84F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KHUYẾN NGHỊ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CC268A7-7A60-44F6-9BED-2E00A3C3E4C1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649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rgbClr val="F1447D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89B8-080B-4677-BDB1-B8F3104D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8264" y="308698"/>
            <a:ext cx="761685" cy="383103"/>
          </a:xfrm>
        </p:spPr>
        <p:txBody>
          <a:bodyPr anchor="b"/>
          <a:lstStyle>
            <a:lvl1pPr>
              <a:defRPr lang="vi-VN" sz="1300" kern="1200" smtClean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ABF356-9A71-4EC9-85E6-167E396951FE}" type="slidenum">
              <a:rPr lang="vi-VN" smtClean="0"/>
              <a:pPr/>
              <a:t>‹#›</a:t>
            </a:fld>
            <a:endParaRPr lang="vi-VN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511FA1-07DC-4A82-969C-20614D11D33C}"/>
              </a:ext>
            </a:extLst>
          </p:cNvPr>
          <p:cNvCxnSpPr>
            <a:cxnSpLocks/>
          </p:cNvCxnSpPr>
          <p:nvPr userDrawn="1"/>
        </p:nvCxnSpPr>
        <p:spPr>
          <a:xfrm>
            <a:off x="389782" y="694892"/>
            <a:ext cx="11392916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1CA0494-2B50-468D-8BD7-8C72B2B38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623825"/>
            <a:ext cx="4272653" cy="341458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3650CA-FACA-49F3-BEDD-CCC1D94DEB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4"/>
            <a:ext cx="4272653" cy="167714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8D7FB85-E6BB-4D28-8680-CE99900D4A88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>
                <a:solidFill>
                  <a:schemeClr val="accent6"/>
                </a:solidFill>
              </a:rPr>
              <a:pPr/>
              <a:t>‹#›</a:t>
            </a:fld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41578D-6A81-4A0E-8C5E-ACA4A120ABDF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29" name="Footer Placeholder 4">
              <a:extLst>
                <a:ext uri="{FF2B5EF4-FFF2-40B4-BE49-F238E27FC236}">
                  <a16:creationId xmlns:a16="http://schemas.microsoft.com/office/drawing/2014/main" id="{69BFEACE-B070-4CC3-918F-F2AB1ADF629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GIỚI THIỆU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52600DD-5B6F-49A2-A248-97746F178F39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250CDE6-1BD8-4B95-AC7D-38575F4B8A63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CA24B80F-2EEA-4001-B35F-3F3DB34B353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TIẾP CẬN THÔNG TIN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FFD5CD8-F2B4-4744-8FEB-ECEB14ADCA49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D69D8CE-F70A-4692-ABA0-25073B47188B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5" name="Footer Placeholder 4">
              <a:extLst>
                <a:ext uri="{FF2B5EF4-FFF2-40B4-BE49-F238E27FC236}">
                  <a16:creationId xmlns:a16="http://schemas.microsoft.com/office/drawing/2014/main" id="{B663B6CE-B123-4D69-9A50-B8D4C8AF89E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THỦ TỤC HẢI QUAN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ABAF1BB-C3B3-4B38-84D4-BC2737933F3A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317936-C251-40CE-B08F-59577B3C7F47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8" name="Footer Placeholder 4">
              <a:extLst>
                <a:ext uri="{FF2B5EF4-FFF2-40B4-BE49-F238E27FC236}">
                  <a16:creationId xmlns:a16="http://schemas.microsoft.com/office/drawing/2014/main" id="{98D26DAC-CDD2-4E12-B846-C0D058EF881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schemeClr val="accent6"/>
                  </a:solidFill>
                </a:rPr>
                <a:t>QUẢN LÝ VÀ KIỂM TRA CHUYÊN NGÀNH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7CD5D4B-5A94-4AF2-B950-C951AA062671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83401FD-0263-4643-9529-40EB5BA8EA14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47" name="Footer Placeholder 4">
              <a:extLst>
                <a:ext uri="{FF2B5EF4-FFF2-40B4-BE49-F238E27FC236}">
                  <a16:creationId xmlns:a16="http://schemas.microsoft.com/office/drawing/2014/main" id="{56BB01CF-72D7-4DE1-BC66-4D4730986D2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KHUYẾN NGHỊ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E9A8882-4E74-430A-A4A6-806E4A61002D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553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rgbClr val="F1447D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89B8-080B-4677-BDB1-B8F3104D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8264" y="308698"/>
            <a:ext cx="761685" cy="383103"/>
          </a:xfrm>
        </p:spPr>
        <p:txBody>
          <a:bodyPr anchor="b"/>
          <a:lstStyle>
            <a:lvl1pPr>
              <a:defRPr lang="vi-VN" sz="1300" kern="1200" smtClean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ABF356-9A71-4EC9-85E6-167E396951FE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1CA0494-2B50-468D-8BD7-8C72B2B38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623825"/>
            <a:ext cx="4272653" cy="341458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3650CA-FACA-49F3-BEDD-CCC1D94DEB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4"/>
            <a:ext cx="4272653" cy="167714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A272F244-EE8F-4467-8D4A-6317D50F41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7432" y="0"/>
            <a:ext cx="7074568" cy="6159500"/>
          </a:xfrm>
        </p:spPr>
        <p:txBody>
          <a:bodyPr/>
          <a:lstStyle/>
          <a:p>
            <a:endParaRPr lang="vi-VN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0FE2A3C9-3E41-4F94-B449-0458A708432E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>
                <a:solidFill>
                  <a:schemeClr val="accent6"/>
                </a:solidFill>
              </a:rPr>
              <a:pPr/>
              <a:t>‹#›</a:t>
            </a:fld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D02A39D-AAB2-4E93-82CC-2DD7FC7F589C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30" name="Footer Placeholder 4">
              <a:extLst>
                <a:ext uri="{FF2B5EF4-FFF2-40B4-BE49-F238E27FC236}">
                  <a16:creationId xmlns:a16="http://schemas.microsoft.com/office/drawing/2014/main" id="{1019835F-2E6E-4F2B-907C-45479CCD6DE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GIỚI THIỆU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4CDBE6C-7C1E-4FAD-B834-6AABD7FF97C4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AFAD0BA-DA94-4BAB-AD44-2BF2952F811E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33" name="Footer Placeholder 4">
              <a:extLst>
                <a:ext uri="{FF2B5EF4-FFF2-40B4-BE49-F238E27FC236}">
                  <a16:creationId xmlns:a16="http://schemas.microsoft.com/office/drawing/2014/main" id="{13D33B1B-3F16-4A1A-94DD-7B75B2590C2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TIẾP CẬN THÔNG TIN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9103BFB-BAED-4D40-BAB6-CAB0A53AC9DB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A68358F-A000-43E8-AA3E-5AB573BD66F5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6" name="Footer Placeholder 4">
              <a:extLst>
                <a:ext uri="{FF2B5EF4-FFF2-40B4-BE49-F238E27FC236}">
                  <a16:creationId xmlns:a16="http://schemas.microsoft.com/office/drawing/2014/main" id="{24523A6A-95CE-4D2C-B8B4-68AF12E0BB6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THỦ TỤC HẢI QUAN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5766124-800B-4E29-B5ED-01B473E6B9AD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88D466A-FAF6-440E-925A-2F83A041DBF3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9" name="Footer Placeholder 4">
              <a:extLst>
                <a:ext uri="{FF2B5EF4-FFF2-40B4-BE49-F238E27FC236}">
                  <a16:creationId xmlns:a16="http://schemas.microsoft.com/office/drawing/2014/main" id="{870FB3E6-09D9-44C3-A84F-EA4179E072B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schemeClr val="accent6"/>
                  </a:solidFill>
                </a:rPr>
                <a:t>QUẢN LÝ VÀ KIỂM TRA CHUYÊN NGÀNH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4864017-8145-49C0-A7CC-1FEEC4C21E33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91F50D3-F437-48A7-B783-904901B66470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49" name="Footer Placeholder 4">
              <a:extLst>
                <a:ext uri="{FF2B5EF4-FFF2-40B4-BE49-F238E27FC236}">
                  <a16:creationId xmlns:a16="http://schemas.microsoft.com/office/drawing/2014/main" id="{A0110531-256D-420E-967E-0414DB9AA79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/>
                <a:t>KHUYẾN NGHỊ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9F53CC6-A4AF-4C78-9167-22CAE7354FCB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200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F7BCB37D-97CE-44F9-8839-04262D9013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2011680"/>
          </a:xfrm>
        </p:spPr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F43CD346-7A15-439F-BE9F-BC8B0496D52C}"/>
              </a:ext>
            </a:extLst>
          </p:cNvPr>
          <p:cNvSpPr/>
          <p:nvPr userDrawn="1"/>
        </p:nvSpPr>
        <p:spPr>
          <a:xfrm>
            <a:off x="0" y="0"/>
            <a:ext cx="5683147" cy="2813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600" extrusionOk="0">
                <a:moveTo>
                  <a:pt x="21142" y="4271"/>
                </a:moveTo>
                <a:cubicBezTo>
                  <a:pt x="21112" y="4210"/>
                  <a:pt x="21078" y="4153"/>
                  <a:pt x="21042" y="4105"/>
                </a:cubicBezTo>
                <a:cubicBezTo>
                  <a:pt x="20953" y="3979"/>
                  <a:pt x="20855" y="3893"/>
                  <a:pt x="20755" y="3840"/>
                </a:cubicBezTo>
                <a:cubicBezTo>
                  <a:pt x="20479" y="3694"/>
                  <a:pt x="20172" y="3796"/>
                  <a:pt x="19864" y="4007"/>
                </a:cubicBezTo>
                <a:cubicBezTo>
                  <a:pt x="19852" y="4015"/>
                  <a:pt x="19840" y="4023"/>
                  <a:pt x="19828" y="4031"/>
                </a:cubicBezTo>
                <a:cubicBezTo>
                  <a:pt x="19373" y="4357"/>
                  <a:pt x="18923" y="4905"/>
                  <a:pt x="18587" y="5226"/>
                </a:cubicBezTo>
                <a:cubicBezTo>
                  <a:pt x="16828" y="6905"/>
                  <a:pt x="15102" y="8766"/>
                  <a:pt x="13290" y="10192"/>
                </a:cubicBezTo>
                <a:cubicBezTo>
                  <a:pt x="13134" y="10314"/>
                  <a:pt x="12978" y="10436"/>
                  <a:pt x="12820" y="10550"/>
                </a:cubicBezTo>
                <a:cubicBezTo>
                  <a:pt x="12768" y="10583"/>
                  <a:pt x="12719" y="10615"/>
                  <a:pt x="12667" y="10648"/>
                </a:cubicBezTo>
                <a:cubicBezTo>
                  <a:pt x="12449" y="10786"/>
                  <a:pt x="12233" y="10924"/>
                  <a:pt x="12015" y="11046"/>
                </a:cubicBezTo>
                <a:cubicBezTo>
                  <a:pt x="11945" y="11087"/>
                  <a:pt x="11874" y="11123"/>
                  <a:pt x="11804" y="11160"/>
                </a:cubicBezTo>
                <a:cubicBezTo>
                  <a:pt x="11100" y="11509"/>
                  <a:pt x="10395" y="11867"/>
                  <a:pt x="9688" y="12208"/>
                </a:cubicBezTo>
                <a:cubicBezTo>
                  <a:pt x="8903" y="12586"/>
                  <a:pt x="8114" y="12952"/>
                  <a:pt x="7325" y="13269"/>
                </a:cubicBezTo>
                <a:cubicBezTo>
                  <a:pt x="6662" y="13537"/>
                  <a:pt x="5987" y="13748"/>
                  <a:pt x="5315" y="13948"/>
                </a:cubicBezTo>
                <a:cubicBezTo>
                  <a:pt x="5623" y="13716"/>
                  <a:pt x="5931" y="13476"/>
                  <a:pt x="6234" y="13228"/>
                </a:cubicBezTo>
                <a:cubicBezTo>
                  <a:pt x="7037" y="12574"/>
                  <a:pt x="7834" y="11887"/>
                  <a:pt x="8621" y="11156"/>
                </a:cubicBezTo>
                <a:cubicBezTo>
                  <a:pt x="9039" y="10765"/>
                  <a:pt x="9456" y="10367"/>
                  <a:pt x="9866" y="9945"/>
                </a:cubicBezTo>
                <a:cubicBezTo>
                  <a:pt x="9972" y="9835"/>
                  <a:pt x="10076" y="9721"/>
                  <a:pt x="10182" y="9607"/>
                </a:cubicBezTo>
                <a:cubicBezTo>
                  <a:pt x="10763" y="8994"/>
                  <a:pt x="11336" y="8351"/>
                  <a:pt x="11907" y="7697"/>
                </a:cubicBezTo>
                <a:cubicBezTo>
                  <a:pt x="12365" y="7173"/>
                  <a:pt x="12820" y="6641"/>
                  <a:pt x="13276" y="6112"/>
                </a:cubicBezTo>
                <a:cubicBezTo>
                  <a:pt x="14355" y="4861"/>
                  <a:pt x="15449" y="3658"/>
                  <a:pt x="16498" y="2300"/>
                </a:cubicBezTo>
                <a:cubicBezTo>
                  <a:pt x="16556" y="2223"/>
                  <a:pt x="16614" y="2150"/>
                  <a:pt x="16672" y="2077"/>
                </a:cubicBezTo>
                <a:cubicBezTo>
                  <a:pt x="16720" y="2012"/>
                  <a:pt x="16760" y="1943"/>
                  <a:pt x="16796" y="1869"/>
                </a:cubicBezTo>
                <a:cubicBezTo>
                  <a:pt x="17077" y="1284"/>
                  <a:pt x="17001" y="447"/>
                  <a:pt x="16734" y="0"/>
                </a:cubicBezTo>
                <a:lnTo>
                  <a:pt x="15705" y="0"/>
                </a:lnTo>
                <a:cubicBezTo>
                  <a:pt x="15519" y="146"/>
                  <a:pt x="15337" y="313"/>
                  <a:pt x="15160" y="447"/>
                </a:cubicBezTo>
                <a:cubicBezTo>
                  <a:pt x="15152" y="455"/>
                  <a:pt x="15144" y="459"/>
                  <a:pt x="15136" y="467"/>
                </a:cubicBezTo>
                <a:cubicBezTo>
                  <a:pt x="14908" y="638"/>
                  <a:pt x="14680" y="813"/>
                  <a:pt x="14454" y="983"/>
                </a:cubicBezTo>
                <a:cubicBezTo>
                  <a:pt x="14494" y="666"/>
                  <a:pt x="14464" y="309"/>
                  <a:pt x="14406" y="4"/>
                </a:cubicBezTo>
                <a:lnTo>
                  <a:pt x="12303" y="4"/>
                </a:lnTo>
                <a:cubicBezTo>
                  <a:pt x="11598" y="488"/>
                  <a:pt x="10901" y="1061"/>
                  <a:pt x="10214" y="1585"/>
                </a:cubicBezTo>
                <a:cubicBezTo>
                  <a:pt x="10485" y="1272"/>
                  <a:pt x="10755" y="951"/>
                  <a:pt x="11021" y="622"/>
                </a:cubicBezTo>
                <a:cubicBezTo>
                  <a:pt x="11188" y="406"/>
                  <a:pt x="11368" y="211"/>
                  <a:pt x="11548" y="0"/>
                </a:cubicBezTo>
                <a:lnTo>
                  <a:pt x="2" y="0"/>
                </a:lnTo>
                <a:lnTo>
                  <a:pt x="2" y="12793"/>
                </a:lnTo>
                <a:cubicBezTo>
                  <a:pt x="28" y="12769"/>
                  <a:pt x="56" y="12745"/>
                  <a:pt x="82" y="12720"/>
                </a:cubicBezTo>
                <a:cubicBezTo>
                  <a:pt x="180" y="12639"/>
                  <a:pt x="277" y="12558"/>
                  <a:pt x="373" y="12472"/>
                </a:cubicBezTo>
                <a:cubicBezTo>
                  <a:pt x="395" y="12452"/>
                  <a:pt x="419" y="12432"/>
                  <a:pt x="441" y="12411"/>
                </a:cubicBezTo>
                <a:cubicBezTo>
                  <a:pt x="399" y="12476"/>
                  <a:pt x="357" y="12541"/>
                  <a:pt x="319" y="12615"/>
                </a:cubicBezTo>
                <a:cubicBezTo>
                  <a:pt x="-142" y="13476"/>
                  <a:pt x="341" y="15130"/>
                  <a:pt x="933" y="14764"/>
                </a:cubicBezTo>
                <a:cubicBezTo>
                  <a:pt x="1446" y="14443"/>
                  <a:pt x="1953" y="14102"/>
                  <a:pt x="2459" y="13744"/>
                </a:cubicBezTo>
                <a:cubicBezTo>
                  <a:pt x="2249" y="14273"/>
                  <a:pt x="2061" y="15171"/>
                  <a:pt x="2151" y="15845"/>
                </a:cubicBezTo>
                <a:cubicBezTo>
                  <a:pt x="2295" y="16935"/>
                  <a:pt x="2824" y="16991"/>
                  <a:pt x="3284" y="16975"/>
                </a:cubicBezTo>
                <a:cubicBezTo>
                  <a:pt x="3340" y="16971"/>
                  <a:pt x="3398" y="16967"/>
                  <a:pt x="3454" y="16963"/>
                </a:cubicBezTo>
                <a:cubicBezTo>
                  <a:pt x="2956" y="17382"/>
                  <a:pt x="2457" y="17800"/>
                  <a:pt x="1955" y="18198"/>
                </a:cubicBezTo>
                <a:cubicBezTo>
                  <a:pt x="1436" y="18613"/>
                  <a:pt x="909" y="19023"/>
                  <a:pt x="347" y="19028"/>
                </a:cubicBezTo>
                <a:cubicBezTo>
                  <a:pt x="208" y="19028"/>
                  <a:pt x="92" y="19109"/>
                  <a:pt x="0" y="19235"/>
                </a:cubicBezTo>
                <a:lnTo>
                  <a:pt x="0" y="21405"/>
                </a:lnTo>
                <a:cubicBezTo>
                  <a:pt x="90" y="21527"/>
                  <a:pt x="202" y="21600"/>
                  <a:pt x="337" y="21600"/>
                </a:cubicBezTo>
                <a:cubicBezTo>
                  <a:pt x="505" y="21600"/>
                  <a:pt x="671" y="21576"/>
                  <a:pt x="837" y="21531"/>
                </a:cubicBezTo>
                <a:cubicBezTo>
                  <a:pt x="1997" y="21234"/>
                  <a:pt x="3128" y="20003"/>
                  <a:pt x="4185" y="19101"/>
                </a:cubicBezTo>
                <a:cubicBezTo>
                  <a:pt x="4399" y="18918"/>
                  <a:pt x="4610" y="18747"/>
                  <a:pt x="4824" y="18572"/>
                </a:cubicBezTo>
                <a:cubicBezTo>
                  <a:pt x="5216" y="18255"/>
                  <a:pt x="5607" y="17942"/>
                  <a:pt x="6001" y="17650"/>
                </a:cubicBezTo>
                <a:cubicBezTo>
                  <a:pt x="6610" y="17199"/>
                  <a:pt x="7225" y="16780"/>
                  <a:pt x="7852" y="16402"/>
                </a:cubicBezTo>
                <a:cubicBezTo>
                  <a:pt x="9175" y="15602"/>
                  <a:pt x="10501" y="14838"/>
                  <a:pt x="11812" y="13972"/>
                </a:cubicBezTo>
                <a:cubicBezTo>
                  <a:pt x="12255" y="13679"/>
                  <a:pt x="12697" y="13375"/>
                  <a:pt x="13134" y="13058"/>
                </a:cubicBezTo>
                <a:cubicBezTo>
                  <a:pt x="13212" y="13009"/>
                  <a:pt x="13288" y="12960"/>
                  <a:pt x="13366" y="12915"/>
                </a:cubicBezTo>
                <a:cubicBezTo>
                  <a:pt x="13456" y="12862"/>
                  <a:pt x="13546" y="12810"/>
                  <a:pt x="13635" y="12761"/>
                </a:cubicBezTo>
                <a:cubicBezTo>
                  <a:pt x="14161" y="12485"/>
                  <a:pt x="14722" y="12444"/>
                  <a:pt x="15259" y="12310"/>
                </a:cubicBezTo>
                <a:cubicBezTo>
                  <a:pt x="16314" y="12050"/>
                  <a:pt x="17369" y="11802"/>
                  <a:pt x="18388" y="11156"/>
                </a:cubicBezTo>
                <a:cubicBezTo>
                  <a:pt x="19265" y="10599"/>
                  <a:pt x="20257" y="9847"/>
                  <a:pt x="20989" y="8697"/>
                </a:cubicBezTo>
                <a:cubicBezTo>
                  <a:pt x="21354" y="8120"/>
                  <a:pt x="21434" y="7486"/>
                  <a:pt x="21444" y="6571"/>
                </a:cubicBezTo>
                <a:cubicBezTo>
                  <a:pt x="21458" y="5767"/>
                  <a:pt x="21444" y="4852"/>
                  <a:pt x="21142" y="4271"/>
                </a:cubicBezTo>
                <a:close/>
              </a:path>
            </a:pathLst>
          </a:custGeom>
          <a:solidFill>
            <a:schemeClr val="bg2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259098-7BBE-4A1D-A80F-C711A3251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631" y="1336799"/>
            <a:ext cx="5237701" cy="2295401"/>
          </a:xfrm>
        </p:spPr>
        <p:txBody>
          <a:bodyPr/>
          <a:lstStyle/>
          <a:p>
            <a:r>
              <a:rPr lang="en-US" dirty="0"/>
              <a:t>About the</a:t>
            </a:r>
            <a:br>
              <a:rPr lang="en-US" dirty="0"/>
            </a:br>
            <a:r>
              <a:rPr lang="en-US" dirty="0"/>
              <a:t>studio</a:t>
            </a:r>
          </a:p>
        </p:txBody>
      </p:sp>
    </p:spTree>
    <p:extLst>
      <p:ext uri="{BB962C8B-B14F-4D97-AF65-F5344CB8AC3E}">
        <p14:creationId xmlns:p14="http://schemas.microsoft.com/office/powerpoint/2010/main" val="154746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01DAA-103F-1D45-8816-0E2C9AAF9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5D4BA-5D24-264D-A44B-799018620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B1C61-0127-3841-9879-22154492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C0A53C-2CAD-C64E-B9F9-DBC6E3636B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4D9CC3-5FDC-114F-8D35-BB0D77DCE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D3FD23-1FE3-6B4E-89EA-7B3705D60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23FC-1A4C-2243-81CE-E76529E57B56}" type="datetimeFigureOut">
              <a:rPr lang="en-VN" smtClean="0"/>
              <a:t>26/10/2021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9007D8-100B-9E4D-8481-48AC247B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9914AB-AAB9-004B-8570-256EC55A5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FA25-0EAA-4743-A13E-64C0EA363CF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896235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60E4C547-7B05-4FD9-8938-F22507CF5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631" y="1319865"/>
            <a:ext cx="7091902" cy="1088901"/>
          </a:xfrm>
        </p:spPr>
        <p:txBody>
          <a:bodyPr/>
          <a:lstStyle/>
          <a:p>
            <a:r>
              <a:rPr lang="en-US" dirty="0"/>
              <a:t>Our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3961F-1365-467E-B501-4881FE454333}"/>
              </a:ext>
            </a:extLst>
          </p:cNvPr>
          <p:cNvSpPr txBox="1"/>
          <p:nvPr userDrawn="1"/>
        </p:nvSpPr>
        <p:spPr>
          <a:xfrm>
            <a:off x="1535631" y="4846765"/>
            <a:ext cx="3053302" cy="8894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400" b="1" i="0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Elizabeth Blackburn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100" dirty="0"/>
              <a:t>A peep at some distant orb has power to raise and purify our thoughts.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46E47-F024-49B1-8F3D-1FDDF3B3A83D}"/>
              </a:ext>
            </a:extLst>
          </p:cNvPr>
          <p:cNvSpPr txBox="1"/>
          <p:nvPr userDrawn="1"/>
        </p:nvSpPr>
        <p:spPr>
          <a:xfrm>
            <a:off x="5112797" y="4846765"/>
            <a:ext cx="3053302" cy="8894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Albert Einstein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100" dirty="0"/>
              <a:t>A peep at some distant orb has power to raise and purify our thoughts.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343694-E1B6-40DE-A662-3F0DA1A3A1AB}"/>
              </a:ext>
            </a:extLst>
          </p:cNvPr>
          <p:cNvSpPr txBox="1"/>
          <p:nvPr userDrawn="1"/>
        </p:nvSpPr>
        <p:spPr>
          <a:xfrm>
            <a:off x="8689964" y="4846765"/>
            <a:ext cx="3053302" cy="8894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Dorothy Hodgkin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100" dirty="0"/>
              <a:t>A peep at some distant orb has power to raise and purify our thoughts.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B1DDD-F2FB-46AD-8D0C-BA3F1C2BE36A}"/>
              </a:ext>
            </a:extLst>
          </p:cNvPr>
          <p:cNvSpPr/>
          <p:nvPr userDrawn="1"/>
        </p:nvSpPr>
        <p:spPr>
          <a:xfrm>
            <a:off x="1535630" y="955798"/>
            <a:ext cx="3502037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300" spc="0" dirty="0">
                <a:solidFill>
                  <a:schemeClr val="bg1"/>
                </a:solidFill>
                <a:latin typeface="+mj-lt"/>
                <a:ea typeface="Bebas Neue" charset="0"/>
                <a:cs typeface="Bebas Neue" charset="0"/>
              </a:rPr>
              <a:t>TÊN MỤC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8D5F1B-DDD1-4EFB-9FDD-5A8BA57E6343}"/>
              </a:ext>
            </a:extLst>
          </p:cNvPr>
          <p:cNvCxnSpPr/>
          <p:nvPr userDrawn="1"/>
        </p:nvCxnSpPr>
        <p:spPr>
          <a:xfrm>
            <a:off x="5037667" y="972732"/>
            <a:ext cx="357716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752249-C38C-422D-B6FD-F3E8966DD2CD}"/>
              </a:ext>
            </a:extLst>
          </p:cNvPr>
          <p:cNvCxnSpPr/>
          <p:nvPr userDrawn="1"/>
        </p:nvCxnSpPr>
        <p:spPr>
          <a:xfrm>
            <a:off x="8614833" y="972732"/>
            <a:ext cx="357716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E4629C5-C077-40E8-9098-D8208B75C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5631" y="2408766"/>
            <a:ext cx="3502036" cy="2256367"/>
          </a:xfrm>
        </p:spPr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1BCF5232-DA6E-469B-9F93-0D2B0E695D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2797" y="2408766"/>
            <a:ext cx="3502036" cy="2256367"/>
          </a:xfrm>
        </p:spPr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D427ECA-1049-4687-94D5-C02CC0626A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9964" y="2408766"/>
            <a:ext cx="3502036" cy="2256367"/>
          </a:xfrm>
        </p:spPr>
      </p:sp>
    </p:spTree>
    <p:extLst>
      <p:ext uri="{BB962C8B-B14F-4D97-AF65-F5344CB8AC3E}">
        <p14:creationId xmlns:p14="http://schemas.microsoft.com/office/powerpoint/2010/main" val="65689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90D299-307E-44FD-8FCA-58303D4F6F8C}"/>
              </a:ext>
            </a:extLst>
          </p:cNvPr>
          <p:cNvSpPr txBox="1"/>
          <p:nvPr userDrawn="1"/>
        </p:nvSpPr>
        <p:spPr>
          <a:xfrm>
            <a:off x="1535631" y="4846765"/>
            <a:ext cx="3053302" cy="8894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Elizabeth Blackburn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100" dirty="0"/>
              <a:t>A peep at some distant orb has power to raise and purify our thoughts.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056B3-D9CE-4840-A94B-E748316E41B3}"/>
              </a:ext>
            </a:extLst>
          </p:cNvPr>
          <p:cNvSpPr txBox="1"/>
          <p:nvPr userDrawn="1"/>
        </p:nvSpPr>
        <p:spPr>
          <a:xfrm>
            <a:off x="5112797" y="4846765"/>
            <a:ext cx="3053302" cy="8894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algn="l" defTabSz="914400" rtl="0" eaLnBrk="1" latinLnBrk="0" hangingPunct="1">
              <a:lnSpc>
                <a:spcPct val="130000"/>
              </a:lnSpc>
              <a:spcBef>
                <a:spcPts val="600"/>
              </a:spcBef>
            </a:pPr>
            <a:r>
              <a:rPr lang="en-US" sz="1400" b="1" i="0" kern="1200" dirty="0">
                <a:solidFill>
                  <a:schemeClr val="tx1"/>
                </a:solidFill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Albert Einstein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100" dirty="0"/>
              <a:t>A peep at some distant orb has power to raise and purify our thoughts.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2F329B-FFC1-47AF-9459-B56D93566D4F}"/>
              </a:ext>
            </a:extLst>
          </p:cNvPr>
          <p:cNvCxnSpPr/>
          <p:nvPr userDrawn="1"/>
        </p:nvCxnSpPr>
        <p:spPr>
          <a:xfrm>
            <a:off x="0" y="972732"/>
            <a:ext cx="5112797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374E97-1452-4480-9131-A4D3064F7E27}"/>
              </a:ext>
            </a:extLst>
          </p:cNvPr>
          <p:cNvCxnSpPr/>
          <p:nvPr userDrawn="1"/>
        </p:nvCxnSpPr>
        <p:spPr>
          <a:xfrm>
            <a:off x="5037667" y="972732"/>
            <a:ext cx="357716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C3F517A-729F-49FC-8D8D-337AB95478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5631" y="2408766"/>
            <a:ext cx="3502036" cy="2256367"/>
          </a:xfrm>
        </p:spPr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5E4F6BC-CAFE-4B0D-B078-65F47B506E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2797" y="2408766"/>
            <a:ext cx="3502036" cy="2256367"/>
          </a:xfrm>
        </p:spPr>
      </p:sp>
    </p:spTree>
    <p:extLst>
      <p:ext uri="{BB962C8B-B14F-4D97-AF65-F5344CB8AC3E}">
        <p14:creationId xmlns:p14="http://schemas.microsoft.com/office/powerpoint/2010/main" val="57878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D7198-2F5B-4AA6-9420-093B7F3C0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687075"/>
            <a:ext cx="11374710" cy="43513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FE959B-C49D-4133-BB9B-50752E46F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5"/>
            <a:ext cx="11374710" cy="64135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511FA1-07DC-4A82-969C-20614D11D33C}"/>
              </a:ext>
            </a:extLst>
          </p:cNvPr>
          <p:cNvCxnSpPr>
            <a:cxnSpLocks/>
          </p:cNvCxnSpPr>
          <p:nvPr userDrawn="1"/>
        </p:nvCxnSpPr>
        <p:spPr>
          <a:xfrm>
            <a:off x="389782" y="694892"/>
            <a:ext cx="11392916" cy="0"/>
          </a:xfrm>
          <a:prstGeom prst="line">
            <a:avLst/>
          </a:prstGeom>
          <a:ln w="25400">
            <a:solidFill>
              <a:srgbClr val="1429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0CE0007D-9AD7-4976-A111-E6305D73AEC5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0714B7-0116-4D52-9F4D-69E8F3C6EB24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27" name="Footer Placeholder 4">
              <a:extLst>
                <a:ext uri="{FF2B5EF4-FFF2-40B4-BE49-F238E27FC236}">
                  <a16:creationId xmlns:a16="http://schemas.microsoft.com/office/drawing/2014/main" id="{922059AC-F5E2-4CC4-8695-509FA7E6B7A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GIỚI THIỆU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489E71B-69E5-43AC-8954-993C7979DB9D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E7D4315-26B6-4E4D-B302-6A1BEDB11C0C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30" name="Footer Placeholder 4">
              <a:extLst>
                <a:ext uri="{FF2B5EF4-FFF2-40B4-BE49-F238E27FC236}">
                  <a16:creationId xmlns:a16="http://schemas.microsoft.com/office/drawing/2014/main" id="{142DEB3D-F3E9-4AFA-9881-CC923EC6081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TIẾP CẬN THÔNG TIN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B0B4F2A-B89C-44CC-9722-2080509125D2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F143EB0-779F-4D29-82E1-E9AEA1ED947B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3" name="Footer Placeholder 4">
              <a:extLst>
                <a:ext uri="{FF2B5EF4-FFF2-40B4-BE49-F238E27FC236}">
                  <a16:creationId xmlns:a16="http://schemas.microsoft.com/office/drawing/2014/main" id="{AACE5035-F1A0-4BD6-AE06-3F7A33662EE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THỦ TỤC HẢI QUAN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F74629B-2BCD-43B0-88B0-6BFD2646A9FA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979C9-5A52-4CA1-BB40-ED43D459BF6B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6" name="Footer Placeholder 4">
              <a:extLst>
                <a:ext uri="{FF2B5EF4-FFF2-40B4-BE49-F238E27FC236}">
                  <a16:creationId xmlns:a16="http://schemas.microsoft.com/office/drawing/2014/main" id="{7EA634FD-B878-4DC2-913C-1D4505617C9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QUẢN LÝ VÀ KIỂM TRA CHUYÊN NGÀNH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780CA87-3657-4C37-A56A-40938198330E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5FB31C-D0E3-475D-A058-C9FCD793F4FE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39" name="Footer Placeholder 4">
              <a:extLst>
                <a:ext uri="{FF2B5EF4-FFF2-40B4-BE49-F238E27FC236}">
                  <a16:creationId xmlns:a16="http://schemas.microsoft.com/office/drawing/2014/main" id="{72861AB7-56FD-441D-9C06-0720636B7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schemeClr val="accent1"/>
                  </a:solidFill>
                </a:rPr>
                <a:t>KHUYẾN NGHỊ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BB00DF2-D885-4263-B59E-C488BD53C2D3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67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89B8-080B-4677-BDB1-B8F3104D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8264" y="308698"/>
            <a:ext cx="761685" cy="383103"/>
          </a:xfrm>
        </p:spPr>
        <p:txBody>
          <a:bodyPr anchor="b"/>
          <a:lstStyle>
            <a:lvl1pPr>
              <a:defRPr lang="vi-VN" sz="1300" kern="120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ABF356-9A71-4EC9-85E6-167E396951FE}" type="slidenum">
              <a:rPr lang="vi-VN" smtClean="0"/>
              <a:pPr/>
              <a:t>‹#›</a:t>
            </a:fld>
            <a:endParaRPr lang="vi-VN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511FA1-07DC-4A82-969C-20614D11D33C}"/>
              </a:ext>
            </a:extLst>
          </p:cNvPr>
          <p:cNvCxnSpPr>
            <a:cxnSpLocks/>
          </p:cNvCxnSpPr>
          <p:nvPr userDrawn="1"/>
        </p:nvCxnSpPr>
        <p:spPr>
          <a:xfrm>
            <a:off x="389782" y="694892"/>
            <a:ext cx="11392916" cy="0"/>
          </a:xfrm>
          <a:prstGeom prst="line">
            <a:avLst/>
          </a:prstGeom>
          <a:ln w="25400">
            <a:solidFill>
              <a:srgbClr val="1429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4F45013-31DA-4572-93A7-A0E90F51C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623825"/>
            <a:ext cx="4272653" cy="341458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49AC481-8A40-4366-A1C4-1A1BE0CD31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4"/>
            <a:ext cx="4272653" cy="167714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C2547BB-59AE-4ECB-A91D-D6CEBD5F5B76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2F14DA4-AC59-4683-8081-34B10AE73984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29" name="Footer Placeholder 4">
              <a:extLst>
                <a:ext uri="{FF2B5EF4-FFF2-40B4-BE49-F238E27FC236}">
                  <a16:creationId xmlns:a16="http://schemas.microsoft.com/office/drawing/2014/main" id="{1E804AE2-0AD5-4A78-B217-2F0319B0277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GIỚI THIỆU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D89930F-5908-4B97-B5FB-F94F73B0C642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11CB2D2-4E47-44B0-B983-822B80C80CD7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130D3EA8-90E1-4B5E-BC2E-2428F670FB6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TIẾP CẬN THÔNG TIN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7268505-F451-4550-9910-BC2390627C02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C1C21C-D8F1-42AA-A6C1-6EA781B62C80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5" name="Footer Placeholder 4">
              <a:extLst>
                <a:ext uri="{FF2B5EF4-FFF2-40B4-BE49-F238E27FC236}">
                  <a16:creationId xmlns:a16="http://schemas.microsoft.com/office/drawing/2014/main" id="{6EA32CBD-84E4-462F-B1A6-E6A909F68E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THỦ TỤC HẢI QUAN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BD7F67-12D2-4BA3-A96F-CA3C5BAFAAF2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4ADCD24-44A7-4055-AC61-E341DF3B293D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8" name="Footer Placeholder 4">
              <a:extLst>
                <a:ext uri="{FF2B5EF4-FFF2-40B4-BE49-F238E27FC236}">
                  <a16:creationId xmlns:a16="http://schemas.microsoft.com/office/drawing/2014/main" id="{DEBA9A1D-6D09-470D-A4E6-3997E9B19A2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QUẢN LÝ VÀ KIỂM TRA CHUYÊN NGÀNH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338C12-31D2-4330-BAB9-5474D2F56DB2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D9B61C3-B3C1-4B7B-8BF6-156BCBAE39CD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47" name="Footer Placeholder 4">
              <a:extLst>
                <a:ext uri="{FF2B5EF4-FFF2-40B4-BE49-F238E27FC236}">
                  <a16:creationId xmlns:a16="http://schemas.microsoft.com/office/drawing/2014/main" id="{00096472-B6D6-491D-812D-AEDFF214C86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schemeClr val="accent1"/>
                  </a:solidFill>
                </a:rPr>
                <a:t>KHUYẾN NGHỊ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8F500B6-4AFA-4507-B10A-4CE9C10198A7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82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22EB-782A-4641-B4E4-79EE5C46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82" y="382059"/>
            <a:ext cx="4272653" cy="315911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89B8-080B-4677-BDB1-B8F3104D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8264" y="308698"/>
            <a:ext cx="761685" cy="383103"/>
          </a:xfrm>
        </p:spPr>
        <p:txBody>
          <a:bodyPr anchor="b"/>
          <a:lstStyle>
            <a:lvl1pPr>
              <a:defRPr lang="vi-VN" sz="1300" kern="120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ABF356-9A71-4EC9-85E6-167E396951FE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4F45013-31DA-4572-93A7-A0E90F51C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623825"/>
            <a:ext cx="4272653" cy="341458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49AC481-8A40-4366-A1C4-1A1BE0CD31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4"/>
            <a:ext cx="4272653" cy="167714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E84CF252-BA2C-4AC6-8FBD-55BBD45160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7432" y="0"/>
            <a:ext cx="7074568" cy="6159500"/>
          </a:xfrm>
        </p:spPr>
        <p:txBody>
          <a:bodyPr/>
          <a:lstStyle/>
          <a:p>
            <a:endParaRPr lang="vi-VN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AC3FEED4-F2A4-4006-80FD-191AC29B91B3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093345-557F-48BD-8270-045F9B9CFF1F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30" name="Footer Placeholder 4">
              <a:extLst>
                <a:ext uri="{FF2B5EF4-FFF2-40B4-BE49-F238E27FC236}">
                  <a16:creationId xmlns:a16="http://schemas.microsoft.com/office/drawing/2014/main" id="{0C5CAC2F-DA51-48FF-9ED0-869B166BABE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GIỚI THIỆU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526E1BE-6CA1-47E1-8939-08DA8671117E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7E2A29B-D108-4962-B995-83F6000E1C70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33" name="Footer Placeholder 4">
              <a:extLst>
                <a:ext uri="{FF2B5EF4-FFF2-40B4-BE49-F238E27FC236}">
                  <a16:creationId xmlns:a16="http://schemas.microsoft.com/office/drawing/2014/main" id="{6CCF261F-236A-43D0-BF21-B6F745E516A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TIẾP CẬN THÔNG TIN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B9AE75A-AA58-4571-94C9-4D62BBC8CEBF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E15239-26B1-4408-ADE0-18CA1AEC5FAA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6" name="Footer Placeholder 4">
              <a:extLst>
                <a:ext uri="{FF2B5EF4-FFF2-40B4-BE49-F238E27FC236}">
                  <a16:creationId xmlns:a16="http://schemas.microsoft.com/office/drawing/2014/main" id="{EF8D5A2A-26BD-4AED-936F-63C34FA684F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THỦ TỤC HẢI QUAN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C96D551-2325-4F7E-8211-B604446FFC92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D14FFDE-22C4-4491-AC42-7377A11C2A94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9" name="Footer Placeholder 4">
              <a:extLst>
                <a:ext uri="{FF2B5EF4-FFF2-40B4-BE49-F238E27FC236}">
                  <a16:creationId xmlns:a16="http://schemas.microsoft.com/office/drawing/2014/main" id="{840CDAC6-70D9-4442-9E91-4502827F1A3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QUẢN LÝ VÀ KIỂM TRA CHUYÊN NGÀNH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39159E8-8349-4648-A9FC-F666A054FEF4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BEDA06B-052B-401B-82C3-3DF787E2C310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49" name="Footer Placeholder 4">
              <a:extLst>
                <a:ext uri="{FF2B5EF4-FFF2-40B4-BE49-F238E27FC236}">
                  <a16:creationId xmlns:a16="http://schemas.microsoft.com/office/drawing/2014/main" id="{15AD197F-6461-40B4-91A8-B1B5C800178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schemeClr val="accent1"/>
                  </a:solidFill>
                </a:rPr>
                <a:t>KHUYẾN NGHỊ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79BB441-C039-48B9-B7D5-EA4944FFF44E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816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6A89CD7-DFC0-4B95-9EA6-BE285B721118}"/>
              </a:ext>
            </a:extLst>
          </p:cNvPr>
          <p:cNvSpPr txBox="1"/>
          <p:nvPr userDrawn="1"/>
        </p:nvSpPr>
        <p:spPr>
          <a:xfrm>
            <a:off x="1535631" y="3249899"/>
            <a:ext cx="3592561" cy="11832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i="1" dirty="0">
                <a:solidFill>
                  <a:schemeClr val="tx1">
                    <a:alpha val="70000"/>
                  </a:schemeClr>
                </a:solidFill>
                <a:ea typeface="Open Sans" charset="0"/>
                <a:cs typeface="Open Sans" charset="0"/>
              </a:rPr>
              <a:t>“A peep at some distant orb has power to raise and purify our thoughts like a strain of sacred music, or a noble picture, or a passage from the grander poets. It always does one good. “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35A90B-064C-407B-B064-A05C5A551F7C}"/>
              </a:ext>
            </a:extLst>
          </p:cNvPr>
          <p:cNvGrpSpPr/>
          <p:nvPr userDrawn="1"/>
        </p:nvGrpSpPr>
        <p:grpSpPr>
          <a:xfrm>
            <a:off x="6096000" y="2754996"/>
            <a:ext cx="4665785" cy="409145"/>
            <a:chOff x="6096000" y="2754996"/>
            <a:chExt cx="4665785" cy="40914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403D80-BD89-4227-9692-04FD8807E8DA}"/>
                </a:ext>
              </a:extLst>
            </p:cNvPr>
            <p:cNvCxnSpPr/>
            <p:nvPr/>
          </p:nvCxnSpPr>
          <p:spPr>
            <a:xfrm>
              <a:off x="6100269" y="3164141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A00D310-DB4F-4555-AF92-F8EF54D00409}"/>
                </a:ext>
              </a:extLst>
            </p:cNvPr>
            <p:cNvCxnSpPr/>
            <p:nvPr/>
          </p:nvCxnSpPr>
          <p:spPr>
            <a:xfrm>
              <a:off x="6100269" y="3164141"/>
              <a:ext cx="394406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EFA7B65D-81AE-4AC9-85FB-6055D3F77809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2787657"/>
              <a:ext cx="3080539" cy="285609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586AD4-C8CB-46E4-8624-86C8B3705133}"/>
                </a:ext>
              </a:extLst>
            </p:cNvPr>
            <p:cNvSpPr txBox="1"/>
            <p:nvPr/>
          </p:nvSpPr>
          <p:spPr>
            <a:xfrm>
              <a:off x="10353822" y="2754996"/>
              <a:ext cx="355867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85%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68F5F5-7FAD-45E5-8E15-50C50C469797}"/>
              </a:ext>
            </a:extLst>
          </p:cNvPr>
          <p:cNvGrpSpPr/>
          <p:nvPr userDrawn="1"/>
        </p:nvGrpSpPr>
        <p:grpSpPr>
          <a:xfrm>
            <a:off x="6096000" y="3526719"/>
            <a:ext cx="4665785" cy="405660"/>
            <a:chOff x="6096000" y="3601267"/>
            <a:chExt cx="4665785" cy="40566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CF8604-60E0-4861-B4B4-B562191685B3}"/>
                </a:ext>
              </a:extLst>
            </p:cNvPr>
            <p:cNvCxnSpPr/>
            <p:nvPr/>
          </p:nvCxnSpPr>
          <p:spPr>
            <a:xfrm>
              <a:off x="6100269" y="4006927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161D55-DC03-4B3B-8D51-393A0A0115D3}"/>
                </a:ext>
              </a:extLst>
            </p:cNvPr>
            <p:cNvCxnSpPr/>
            <p:nvPr/>
          </p:nvCxnSpPr>
          <p:spPr>
            <a:xfrm>
              <a:off x="6100269" y="4006927"/>
              <a:ext cx="2330758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 Placeholder 2">
              <a:extLst>
                <a:ext uri="{FF2B5EF4-FFF2-40B4-BE49-F238E27FC236}">
                  <a16:creationId xmlns:a16="http://schemas.microsoft.com/office/drawing/2014/main" id="{750C1E70-D352-4DEE-96CC-DA479DA8F17C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3630443"/>
              <a:ext cx="3080539" cy="285609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739E3B-2884-435E-BCD4-B73A880EB381}"/>
                </a:ext>
              </a:extLst>
            </p:cNvPr>
            <p:cNvSpPr txBox="1"/>
            <p:nvPr/>
          </p:nvSpPr>
          <p:spPr>
            <a:xfrm>
              <a:off x="10353822" y="3601267"/>
              <a:ext cx="360676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50%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0023F1-F8EB-4142-9E5D-3B3D0BE03A19}"/>
              </a:ext>
            </a:extLst>
          </p:cNvPr>
          <p:cNvGrpSpPr/>
          <p:nvPr userDrawn="1"/>
        </p:nvGrpSpPr>
        <p:grpSpPr>
          <a:xfrm>
            <a:off x="6096001" y="4324133"/>
            <a:ext cx="4665784" cy="400870"/>
            <a:chOff x="6096001" y="4511159"/>
            <a:chExt cx="4665784" cy="40087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858397-D6D6-4845-9A81-D28C037C5B4E}"/>
                </a:ext>
              </a:extLst>
            </p:cNvPr>
            <p:cNvCxnSpPr/>
            <p:nvPr/>
          </p:nvCxnSpPr>
          <p:spPr>
            <a:xfrm>
              <a:off x="6100269" y="4912029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90ADDEC-3C74-4A93-BC09-938A977CEEC3}"/>
                </a:ext>
              </a:extLst>
            </p:cNvPr>
            <p:cNvCxnSpPr/>
            <p:nvPr/>
          </p:nvCxnSpPr>
          <p:spPr>
            <a:xfrm>
              <a:off x="6100269" y="4912029"/>
              <a:ext cx="3521161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Placeholder 2">
              <a:extLst>
                <a:ext uri="{FF2B5EF4-FFF2-40B4-BE49-F238E27FC236}">
                  <a16:creationId xmlns:a16="http://schemas.microsoft.com/office/drawing/2014/main" id="{FB144082-855C-4EA5-9BE3-EEC3BB722A57}"/>
                </a:ext>
              </a:extLst>
            </p:cNvPr>
            <p:cNvSpPr txBox="1">
              <a:spLocks/>
            </p:cNvSpPr>
            <p:nvPr/>
          </p:nvSpPr>
          <p:spPr>
            <a:xfrm>
              <a:off x="6096001" y="4535545"/>
              <a:ext cx="3033932" cy="317808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BFDA88-1262-468F-B324-AF1E2DB59181}"/>
                </a:ext>
              </a:extLst>
            </p:cNvPr>
            <p:cNvSpPr txBox="1"/>
            <p:nvPr/>
          </p:nvSpPr>
          <p:spPr>
            <a:xfrm>
              <a:off x="10353822" y="4511159"/>
              <a:ext cx="320601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75%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AF78E9-DA95-4187-8ABA-F230A82C59BE}"/>
              </a:ext>
            </a:extLst>
          </p:cNvPr>
          <p:cNvGrpSpPr/>
          <p:nvPr userDrawn="1"/>
        </p:nvGrpSpPr>
        <p:grpSpPr>
          <a:xfrm>
            <a:off x="6096001" y="5116757"/>
            <a:ext cx="4665784" cy="400870"/>
            <a:chOff x="6096001" y="4511159"/>
            <a:chExt cx="4665784" cy="40087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FCC254D-788F-49CA-8FE3-D78F60844ED5}"/>
                </a:ext>
              </a:extLst>
            </p:cNvPr>
            <p:cNvCxnSpPr/>
            <p:nvPr/>
          </p:nvCxnSpPr>
          <p:spPr>
            <a:xfrm>
              <a:off x="6100269" y="4912029"/>
              <a:ext cx="4661516" cy="0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E12185-8F23-4635-950F-6E4DB32703EE}"/>
                </a:ext>
              </a:extLst>
            </p:cNvPr>
            <p:cNvCxnSpPr/>
            <p:nvPr/>
          </p:nvCxnSpPr>
          <p:spPr>
            <a:xfrm>
              <a:off x="6100269" y="4912029"/>
              <a:ext cx="445473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Placeholder 2">
              <a:extLst>
                <a:ext uri="{FF2B5EF4-FFF2-40B4-BE49-F238E27FC236}">
                  <a16:creationId xmlns:a16="http://schemas.microsoft.com/office/drawing/2014/main" id="{BB055B93-8C7B-4E40-B942-F912DB097D08}"/>
                </a:ext>
              </a:extLst>
            </p:cNvPr>
            <p:cNvSpPr txBox="1">
              <a:spLocks/>
            </p:cNvSpPr>
            <p:nvPr/>
          </p:nvSpPr>
          <p:spPr>
            <a:xfrm>
              <a:off x="6096001" y="4535545"/>
              <a:ext cx="3033932" cy="317808"/>
            </a:xfrm>
            <a:prstGeom prst="rect">
              <a:avLst/>
            </a:prstGeom>
          </p:spPr>
          <p:txBody>
            <a:bodyPr lIns="0"/>
            <a:lstStyle>
              <a:lvl1pPr marL="0" indent="0" algn="ctr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SF UI Display Thin" charset="0"/>
                  <a:ea typeface="SF UI Display Thin" charset="0"/>
                  <a:cs typeface="SF UI Display Thin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780"/>
                </a:lnSpc>
              </a:pPr>
              <a:r>
                <a:rPr lang="en-US" sz="1200" b="1" dirty="0">
                  <a:latin typeface="+mn-lt"/>
                  <a:ea typeface="Open Sans Semibold" charset="0"/>
                  <a:cs typeface="Open Sans Semibold" charset="0"/>
                </a:rPr>
                <a:t>Sample title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0D897C-6B89-4E2E-8212-B8E78B016D0D}"/>
                </a:ext>
              </a:extLst>
            </p:cNvPr>
            <p:cNvSpPr txBox="1"/>
            <p:nvPr/>
          </p:nvSpPr>
          <p:spPr>
            <a:xfrm>
              <a:off x="10353822" y="4511159"/>
              <a:ext cx="341440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dirty="0">
                  <a:ea typeface="Open Sans" charset="0"/>
                  <a:cs typeface="Open Sans" charset="0"/>
                </a:rPr>
                <a:t>95%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360246E-8C95-42FC-AE34-47C979D54F2F}"/>
              </a:ext>
            </a:extLst>
          </p:cNvPr>
          <p:cNvSpPr txBox="1"/>
          <p:nvPr userDrawn="1"/>
        </p:nvSpPr>
        <p:spPr>
          <a:xfrm>
            <a:off x="1535631" y="5159076"/>
            <a:ext cx="2287433" cy="59247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i="1" dirty="0">
                <a:latin typeface="AG DaxProMedium" panose="02000506060000020004" pitchFamily="50" charset="-93"/>
                <a:ea typeface="Playfair Display" charset="0"/>
                <a:cs typeface="Playfair Display" charset="0"/>
              </a:rPr>
              <a:t>Speaker</a:t>
            </a:r>
          </a:p>
          <a:p>
            <a:pPr>
              <a:lnSpc>
                <a:spcPct val="130000"/>
              </a:lnSpc>
            </a:pPr>
            <a:r>
              <a:rPr lang="en-US" sz="1100" dirty="0"/>
              <a:t>Position and Institution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F7BCB37D-97CE-44F9-8839-04262D9013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2011680"/>
          </a:xfrm>
        </p:spPr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F43CD346-7A15-439F-BE9F-BC8B0496D52C}"/>
              </a:ext>
            </a:extLst>
          </p:cNvPr>
          <p:cNvSpPr/>
          <p:nvPr userDrawn="1"/>
        </p:nvSpPr>
        <p:spPr>
          <a:xfrm>
            <a:off x="0" y="0"/>
            <a:ext cx="5683147" cy="2813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600" extrusionOk="0">
                <a:moveTo>
                  <a:pt x="21142" y="4271"/>
                </a:moveTo>
                <a:cubicBezTo>
                  <a:pt x="21112" y="4210"/>
                  <a:pt x="21078" y="4153"/>
                  <a:pt x="21042" y="4105"/>
                </a:cubicBezTo>
                <a:cubicBezTo>
                  <a:pt x="20953" y="3979"/>
                  <a:pt x="20855" y="3893"/>
                  <a:pt x="20755" y="3840"/>
                </a:cubicBezTo>
                <a:cubicBezTo>
                  <a:pt x="20479" y="3694"/>
                  <a:pt x="20172" y="3796"/>
                  <a:pt x="19864" y="4007"/>
                </a:cubicBezTo>
                <a:cubicBezTo>
                  <a:pt x="19852" y="4015"/>
                  <a:pt x="19840" y="4023"/>
                  <a:pt x="19828" y="4031"/>
                </a:cubicBezTo>
                <a:cubicBezTo>
                  <a:pt x="19373" y="4357"/>
                  <a:pt x="18923" y="4905"/>
                  <a:pt x="18587" y="5226"/>
                </a:cubicBezTo>
                <a:cubicBezTo>
                  <a:pt x="16828" y="6905"/>
                  <a:pt x="15102" y="8766"/>
                  <a:pt x="13290" y="10192"/>
                </a:cubicBezTo>
                <a:cubicBezTo>
                  <a:pt x="13134" y="10314"/>
                  <a:pt x="12978" y="10436"/>
                  <a:pt x="12820" y="10550"/>
                </a:cubicBezTo>
                <a:cubicBezTo>
                  <a:pt x="12768" y="10583"/>
                  <a:pt x="12719" y="10615"/>
                  <a:pt x="12667" y="10648"/>
                </a:cubicBezTo>
                <a:cubicBezTo>
                  <a:pt x="12449" y="10786"/>
                  <a:pt x="12233" y="10924"/>
                  <a:pt x="12015" y="11046"/>
                </a:cubicBezTo>
                <a:cubicBezTo>
                  <a:pt x="11945" y="11087"/>
                  <a:pt x="11874" y="11123"/>
                  <a:pt x="11804" y="11160"/>
                </a:cubicBezTo>
                <a:cubicBezTo>
                  <a:pt x="11100" y="11509"/>
                  <a:pt x="10395" y="11867"/>
                  <a:pt x="9688" y="12208"/>
                </a:cubicBezTo>
                <a:cubicBezTo>
                  <a:pt x="8903" y="12586"/>
                  <a:pt x="8114" y="12952"/>
                  <a:pt x="7325" y="13269"/>
                </a:cubicBezTo>
                <a:cubicBezTo>
                  <a:pt x="6662" y="13537"/>
                  <a:pt x="5987" y="13748"/>
                  <a:pt x="5315" y="13948"/>
                </a:cubicBezTo>
                <a:cubicBezTo>
                  <a:pt x="5623" y="13716"/>
                  <a:pt x="5931" y="13476"/>
                  <a:pt x="6234" y="13228"/>
                </a:cubicBezTo>
                <a:cubicBezTo>
                  <a:pt x="7037" y="12574"/>
                  <a:pt x="7834" y="11887"/>
                  <a:pt x="8621" y="11156"/>
                </a:cubicBezTo>
                <a:cubicBezTo>
                  <a:pt x="9039" y="10765"/>
                  <a:pt x="9456" y="10367"/>
                  <a:pt x="9866" y="9945"/>
                </a:cubicBezTo>
                <a:cubicBezTo>
                  <a:pt x="9972" y="9835"/>
                  <a:pt x="10076" y="9721"/>
                  <a:pt x="10182" y="9607"/>
                </a:cubicBezTo>
                <a:cubicBezTo>
                  <a:pt x="10763" y="8994"/>
                  <a:pt x="11336" y="8351"/>
                  <a:pt x="11907" y="7697"/>
                </a:cubicBezTo>
                <a:cubicBezTo>
                  <a:pt x="12365" y="7173"/>
                  <a:pt x="12820" y="6641"/>
                  <a:pt x="13276" y="6112"/>
                </a:cubicBezTo>
                <a:cubicBezTo>
                  <a:pt x="14355" y="4861"/>
                  <a:pt x="15449" y="3658"/>
                  <a:pt x="16498" y="2300"/>
                </a:cubicBezTo>
                <a:cubicBezTo>
                  <a:pt x="16556" y="2223"/>
                  <a:pt x="16614" y="2150"/>
                  <a:pt x="16672" y="2077"/>
                </a:cubicBezTo>
                <a:cubicBezTo>
                  <a:pt x="16720" y="2012"/>
                  <a:pt x="16760" y="1943"/>
                  <a:pt x="16796" y="1869"/>
                </a:cubicBezTo>
                <a:cubicBezTo>
                  <a:pt x="17077" y="1284"/>
                  <a:pt x="17001" y="447"/>
                  <a:pt x="16734" y="0"/>
                </a:cubicBezTo>
                <a:lnTo>
                  <a:pt x="15705" y="0"/>
                </a:lnTo>
                <a:cubicBezTo>
                  <a:pt x="15519" y="146"/>
                  <a:pt x="15337" y="313"/>
                  <a:pt x="15160" y="447"/>
                </a:cubicBezTo>
                <a:cubicBezTo>
                  <a:pt x="15152" y="455"/>
                  <a:pt x="15144" y="459"/>
                  <a:pt x="15136" y="467"/>
                </a:cubicBezTo>
                <a:cubicBezTo>
                  <a:pt x="14908" y="638"/>
                  <a:pt x="14680" y="813"/>
                  <a:pt x="14454" y="983"/>
                </a:cubicBezTo>
                <a:cubicBezTo>
                  <a:pt x="14494" y="666"/>
                  <a:pt x="14464" y="309"/>
                  <a:pt x="14406" y="4"/>
                </a:cubicBezTo>
                <a:lnTo>
                  <a:pt x="12303" y="4"/>
                </a:lnTo>
                <a:cubicBezTo>
                  <a:pt x="11598" y="488"/>
                  <a:pt x="10901" y="1061"/>
                  <a:pt x="10214" y="1585"/>
                </a:cubicBezTo>
                <a:cubicBezTo>
                  <a:pt x="10485" y="1272"/>
                  <a:pt x="10755" y="951"/>
                  <a:pt x="11021" y="622"/>
                </a:cubicBezTo>
                <a:cubicBezTo>
                  <a:pt x="11188" y="406"/>
                  <a:pt x="11368" y="211"/>
                  <a:pt x="11548" y="0"/>
                </a:cubicBezTo>
                <a:lnTo>
                  <a:pt x="2" y="0"/>
                </a:lnTo>
                <a:lnTo>
                  <a:pt x="2" y="12793"/>
                </a:lnTo>
                <a:cubicBezTo>
                  <a:pt x="28" y="12769"/>
                  <a:pt x="56" y="12745"/>
                  <a:pt x="82" y="12720"/>
                </a:cubicBezTo>
                <a:cubicBezTo>
                  <a:pt x="180" y="12639"/>
                  <a:pt x="277" y="12558"/>
                  <a:pt x="373" y="12472"/>
                </a:cubicBezTo>
                <a:cubicBezTo>
                  <a:pt x="395" y="12452"/>
                  <a:pt x="419" y="12432"/>
                  <a:pt x="441" y="12411"/>
                </a:cubicBezTo>
                <a:cubicBezTo>
                  <a:pt x="399" y="12476"/>
                  <a:pt x="357" y="12541"/>
                  <a:pt x="319" y="12615"/>
                </a:cubicBezTo>
                <a:cubicBezTo>
                  <a:pt x="-142" y="13476"/>
                  <a:pt x="341" y="15130"/>
                  <a:pt x="933" y="14764"/>
                </a:cubicBezTo>
                <a:cubicBezTo>
                  <a:pt x="1446" y="14443"/>
                  <a:pt x="1953" y="14102"/>
                  <a:pt x="2459" y="13744"/>
                </a:cubicBezTo>
                <a:cubicBezTo>
                  <a:pt x="2249" y="14273"/>
                  <a:pt x="2061" y="15171"/>
                  <a:pt x="2151" y="15845"/>
                </a:cubicBezTo>
                <a:cubicBezTo>
                  <a:pt x="2295" y="16935"/>
                  <a:pt x="2824" y="16991"/>
                  <a:pt x="3284" y="16975"/>
                </a:cubicBezTo>
                <a:cubicBezTo>
                  <a:pt x="3340" y="16971"/>
                  <a:pt x="3398" y="16967"/>
                  <a:pt x="3454" y="16963"/>
                </a:cubicBezTo>
                <a:cubicBezTo>
                  <a:pt x="2956" y="17382"/>
                  <a:pt x="2457" y="17800"/>
                  <a:pt x="1955" y="18198"/>
                </a:cubicBezTo>
                <a:cubicBezTo>
                  <a:pt x="1436" y="18613"/>
                  <a:pt x="909" y="19023"/>
                  <a:pt x="347" y="19028"/>
                </a:cubicBezTo>
                <a:cubicBezTo>
                  <a:pt x="208" y="19028"/>
                  <a:pt x="92" y="19109"/>
                  <a:pt x="0" y="19235"/>
                </a:cubicBezTo>
                <a:lnTo>
                  <a:pt x="0" y="21405"/>
                </a:lnTo>
                <a:cubicBezTo>
                  <a:pt x="90" y="21527"/>
                  <a:pt x="202" y="21600"/>
                  <a:pt x="337" y="21600"/>
                </a:cubicBezTo>
                <a:cubicBezTo>
                  <a:pt x="505" y="21600"/>
                  <a:pt x="671" y="21576"/>
                  <a:pt x="837" y="21531"/>
                </a:cubicBezTo>
                <a:cubicBezTo>
                  <a:pt x="1997" y="21234"/>
                  <a:pt x="3128" y="20003"/>
                  <a:pt x="4185" y="19101"/>
                </a:cubicBezTo>
                <a:cubicBezTo>
                  <a:pt x="4399" y="18918"/>
                  <a:pt x="4610" y="18747"/>
                  <a:pt x="4824" y="18572"/>
                </a:cubicBezTo>
                <a:cubicBezTo>
                  <a:pt x="5216" y="18255"/>
                  <a:pt x="5607" y="17942"/>
                  <a:pt x="6001" y="17650"/>
                </a:cubicBezTo>
                <a:cubicBezTo>
                  <a:pt x="6610" y="17199"/>
                  <a:pt x="7225" y="16780"/>
                  <a:pt x="7852" y="16402"/>
                </a:cubicBezTo>
                <a:cubicBezTo>
                  <a:pt x="9175" y="15602"/>
                  <a:pt x="10501" y="14838"/>
                  <a:pt x="11812" y="13972"/>
                </a:cubicBezTo>
                <a:cubicBezTo>
                  <a:pt x="12255" y="13679"/>
                  <a:pt x="12697" y="13375"/>
                  <a:pt x="13134" y="13058"/>
                </a:cubicBezTo>
                <a:cubicBezTo>
                  <a:pt x="13212" y="13009"/>
                  <a:pt x="13288" y="12960"/>
                  <a:pt x="13366" y="12915"/>
                </a:cubicBezTo>
                <a:cubicBezTo>
                  <a:pt x="13456" y="12862"/>
                  <a:pt x="13546" y="12810"/>
                  <a:pt x="13635" y="12761"/>
                </a:cubicBezTo>
                <a:cubicBezTo>
                  <a:pt x="14161" y="12485"/>
                  <a:pt x="14722" y="12444"/>
                  <a:pt x="15259" y="12310"/>
                </a:cubicBezTo>
                <a:cubicBezTo>
                  <a:pt x="16314" y="12050"/>
                  <a:pt x="17369" y="11802"/>
                  <a:pt x="18388" y="11156"/>
                </a:cubicBezTo>
                <a:cubicBezTo>
                  <a:pt x="19265" y="10599"/>
                  <a:pt x="20257" y="9847"/>
                  <a:pt x="20989" y="8697"/>
                </a:cubicBezTo>
                <a:cubicBezTo>
                  <a:pt x="21354" y="8120"/>
                  <a:pt x="21434" y="7486"/>
                  <a:pt x="21444" y="6571"/>
                </a:cubicBezTo>
                <a:cubicBezTo>
                  <a:pt x="21458" y="5767"/>
                  <a:pt x="21444" y="4852"/>
                  <a:pt x="21142" y="4271"/>
                </a:cubicBezTo>
                <a:close/>
              </a:path>
            </a:pathLst>
          </a:custGeom>
          <a:solidFill>
            <a:schemeClr val="bg2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259098-7BBE-4A1D-A80F-C711A3251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631" y="1336799"/>
            <a:ext cx="5237701" cy="2295401"/>
          </a:xfrm>
        </p:spPr>
        <p:txBody>
          <a:bodyPr/>
          <a:lstStyle/>
          <a:p>
            <a:r>
              <a:rPr lang="en-US" dirty="0"/>
              <a:t>About the</a:t>
            </a:r>
            <a:br>
              <a:rPr lang="en-US" dirty="0"/>
            </a:br>
            <a:r>
              <a:rPr lang="en-US" dirty="0"/>
              <a:t>studio</a:t>
            </a:r>
          </a:p>
        </p:txBody>
      </p:sp>
    </p:spTree>
    <p:extLst>
      <p:ext uri="{BB962C8B-B14F-4D97-AF65-F5344CB8AC3E}">
        <p14:creationId xmlns:p14="http://schemas.microsoft.com/office/powerpoint/2010/main" val="403077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D7198-2F5B-4AA6-9420-093B7F3C0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687075"/>
            <a:ext cx="11374710" cy="43513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89B8-080B-4677-BDB1-B8F3104D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8264" y="308698"/>
            <a:ext cx="761685" cy="383103"/>
          </a:xfrm>
        </p:spPr>
        <p:txBody>
          <a:bodyPr anchor="b"/>
          <a:lstStyle>
            <a:lvl1pPr>
              <a:defRPr lang="vi-VN" sz="1300" kern="120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ABF356-9A71-4EC9-85E6-167E396951FE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FE959B-C49D-4133-BB9B-50752E46F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5"/>
            <a:ext cx="11374710" cy="64135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G DaxProMedium" panose="02000506060000020004" pitchFamily="50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511FA1-07DC-4A82-969C-20614D11D33C}"/>
              </a:ext>
            </a:extLst>
          </p:cNvPr>
          <p:cNvCxnSpPr>
            <a:cxnSpLocks/>
          </p:cNvCxnSpPr>
          <p:nvPr userDrawn="1"/>
        </p:nvCxnSpPr>
        <p:spPr>
          <a:xfrm>
            <a:off x="389782" y="694892"/>
            <a:ext cx="11392916" cy="0"/>
          </a:xfrm>
          <a:prstGeom prst="line">
            <a:avLst/>
          </a:prstGeom>
          <a:ln w="25400">
            <a:solidFill>
              <a:srgbClr val="1429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0FCEF23C-9C64-4D49-A340-3B260DF69746}"/>
              </a:ext>
            </a:extLst>
          </p:cNvPr>
          <p:cNvSpPr txBox="1">
            <a:spLocks/>
          </p:cNvSpPr>
          <p:nvPr userDrawn="1"/>
        </p:nvSpPr>
        <p:spPr>
          <a:xfrm>
            <a:off x="11108264" y="6426785"/>
            <a:ext cx="761685" cy="3312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vi-VN"/>
            </a:defPPr>
            <a:lvl1pPr marL="0" algn="r" defTabSz="914400" rtl="0" eaLnBrk="1" latinLnBrk="0" hangingPunct="1">
              <a:defRPr lang="vi-VN" sz="13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BF356-9A71-4EC9-85E6-167E396951FE}" type="slidenum">
              <a:rPr lang="en-US" smtClean="0">
                <a:solidFill>
                  <a:schemeClr val="accent1"/>
                </a:solidFill>
              </a:rPr>
              <a:pPr/>
              <a:t>‹#›</a:t>
            </a:fld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3A990D-F4DD-4573-A7AE-71C8A8AA4686}"/>
              </a:ext>
            </a:extLst>
          </p:cNvPr>
          <p:cNvGrpSpPr/>
          <p:nvPr userDrawn="1"/>
        </p:nvGrpSpPr>
        <p:grpSpPr>
          <a:xfrm>
            <a:off x="389782" y="6400907"/>
            <a:ext cx="1591419" cy="383049"/>
            <a:chOff x="389782" y="6357777"/>
            <a:chExt cx="1591419" cy="383049"/>
          </a:xfrm>
        </p:grpSpPr>
        <p:sp>
          <p:nvSpPr>
            <p:cNvPr id="26" name="Footer Placeholder 4">
              <a:extLst>
                <a:ext uri="{FF2B5EF4-FFF2-40B4-BE49-F238E27FC236}">
                  <a16:creationId xmlns:a16="http://schemas.microsoft.com/office/drawing/2014/main" id="{94ED30E8-A1E2-4A3A-9DB2-CAE96D8CBA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978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GIỚI THIỆU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A4AE855-3BCC-4FA6-8D37-39C8A3C68B07}"/>
                </a:ext>
              </a:extLst>
            </p:cNvPr>
            <p:cNvCxnSpPr/>
            <p:nvPr userDrawn="1"/>
          </p:nvCxnSpPr>
          <p:spPr>
            <a:xfrm>
              <a:off x="407988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9FA6C55-1998-4597-83B6-E73F7BBF79D1}"/>
              </a:ext>
            </a:extLst>
          </p:cNvPr>
          <p:cNvGrpSpPr/>
          <p:nvPr userDrawn="1"/>
        </p:nvGrpSpPr>
        <p:grpSpPr>
          <a:xfrm>
            <a:off x="2104381" y="6400907"/>
            <a:ext cx="1573213" cy="383049"/>
            <a:chOff x="2041790" y="6357777"/>
            <a:chExt cx="1573213" cy="383049"/>
          </a:xfrm>
        </p:grpSpPr>
        <p:sp>
          <p:nvSpPr>
            <p:cNvPr id="29" name="Footer Placeholder 4">
              <a:extLst>
                <a:ext uri="{FF2B5EF4-FFF2-40B4-BE49-F238E27FC236}">
                  <a16:creationId xmlns:a16="http://schemas.microsoft.com/office/drawing/2014/main" id="{85AB3E61-8EAB-4DEF-80B3-E918BDD766D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41790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TIẾP CẬN THÔNG TIN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3A7E3EE-E2EB-4F2C-BDEF-1B15B48D94CB}"/>
                </a:ext>
              </a:extLst>
            </p:cNvPr>
            <p:cNvCxnSpPr/>
            <p:nvPr userDrawn="1"/>
          </p:nvCxnSpPr>
          <p:spPr>
            <a:xfrm>
              <a:off x="2041790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768AEAD-3147-4B51-BCC8-1A8F680053A0}"/>
              </a:ext>
            </a:extLst>
          </p:cNvPr>
          <p:cNvGrpSpPr/>
          <p:nvPr userDrawn="1"/>
        </p:nvGrpSpPr>
        <p:grpSpPr>
          <a:xfrm>
            <a:off x="3800774" y="6400907"/>
            <a:ext cx="1573213" cy="383049"/>
            <a:chOff x="3675592" y="6357777"/>
            <a:chExt cx="1573213" cy="383049"/>
          </a:xfrm>
        </p:grpSpPr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CA8C053E-6A04-4F7A-95E8-804D88A727C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675592" y="635777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THỦ TỤC HẢI QUAN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16FAD4-4794-4574-AE5C-997484F7BCE9}"/>
                </a:ext>
              </a:extLst>
            </p:cNvPr>
            <p:cNvCxnSpPr/>
            <p:nvPr userDrawn="1"/>
          </p:nvCxnSpPr>
          <p:spPr>
            <a:xfrm>
              <a:off x="367559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CAC5142-C395-41AB-A658-492F945FE16D}"/>
              </a:ext>
            </a:extLst>
          </p:cNvPr>
          <p:cNvGrpSpPr/>
          <p:nvPr userDrawn="1"/>
        </p:nvGrpSpPr>
        <p:grpSpPr>
          <a:xfrm>
            <a:off x="5497167" y="6400907"/>
            <a:ext cx="1581839" cy="434805"/>
            <a:chOff x="5309602" y="6357777"/>
            <a:chExt cx="1581839" cy="434805"/>
          </a:xfrm>
        </p:grpSpPr>
        <p:sp>
          <p:nvSpPr>
            <p:cNvPr id="35" name="Footer Placeholder 4">
              <a:extLst>
                <a:ext uri="{FF2B5EF4-FFF2-40B4-BE49-F238E27FC236}">
                  <a16:creationId xmlns:a16="http://schemas.microsoft.com/office/drawing/2014/main" id="{F1C2EC9C-E939-407A-A411-BC205D6421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318228" y="6409533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 kern="1200" dirty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rPr>
                <a:t>QUẢN LÝ VÀ KIỂM TRA CHUYÊN NGÀNH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8C48D2-5624-4148-8187-8B1B8B5EB33A}"/>
                </a:ext>
              </a:extLst>
            </p:cNvPr>
            <p:cNvCxnSpPr/>
            <p:nvPr userDrawn="1"/>
          </p:nvCxnSpPr>
          <p:spPr>
            <a:xfrm>
              <a:off x="5309602" y="6357777"/>
              <a:ext cx="157321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5E82960-BFAE-4CD9-AE48-77FF23466310}"/>
              </a:ext>
            </a:extLst>
          </p:cNvPr>
          <p:cNvGrpSpPr/>
          <p:nvPr userDrawn="1"/>
        </p:nvGrpSpPr>
        <p:grpSpPr>
          <a:xfrm>
            <a:off x="7202184" y="6400907"/>
            <a:ext cx="1573213" cy="383049"/>
            <a:chOff x="7202184" y="6400907"/>
            <a:chExt cx="1573213" cy="383049"/>
          </a:xfrm>
        </p:grpSpPr>
        <p:sp>
          <p:nvSpPr>
            <p:cNvPr id="38" name="Footer Placeholder 4">
              <a:extLst>
                <a:ext uri="{FF2B5EF4-FFF2-40B4-BE49-F238E27FC236}">
                  <a16:creationId xmlns:a16="http://schemas.microsoft.com/office/drawing/2014/main" id="{136DAA20-2F81-481F-B606-FDE9920E317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202184" y="6400907"/>
              <a:ext cx="1573213" cy="38304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vi-V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schemeClr val="accent1"/>
                  </a:solidFill>
                </a:rPr>
                <a:t>KHUYẾN NGHỊ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7446337-5A05-41B9-BD56-5F8B0AB8FC3B}"/>
                </a:ext>
              </a:extLst>
            </p:cNvPr>
            <p:cNvCxnSpPr/>
            <p:nvPr userDrawn="1"/>
          </p:nvCxnSpPr>
          <p:spPr>
            <a:xfrm>
              <a:off x="7202184" y="6400907"/>
              <a:ext cx="1573213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193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23">
          <p15:clr>
            <a:srgbClr val="FBAE40"/>
          </p15:clr>
        </p15:guide>
        <p15:guide id="4" pos="257">
          <p15:clr>
            <a:srgbClr val="FBAE40"/>
          </p15:clr>
        </p15:guide>
        <p15:guide id="5" pos="2048">
          <p15:clr>
            <a:srgbClr val="FBAE40"/>
          </p15:clr>
        </p15:guide>
        <p15:guide id="6" pos="5632">
          <p15:clr>
            <a:srgbClr val="FBAE40"/>
          </p15:clr>
        </p15:guide>
        <p15:guide id="7" orient="horz" pos="104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57F4D0B-EF09-41EC-834C-6923767427C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</p:spPr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A54E13DE-4C13-4C9A-BC35-04DDA54E844C}"/>
              </a:ext>
            </a:extLst>
          </p:cNvPr>
          <p:cNvSpPr txBox="1">
            <a:spLocks/>
          </p:cNvSpPr>
          <p:nvPr userDrawn="1"/>
        </p:nvSpPr>
        <p:spPr>
          <a:xfrm>
            <a:off x="2380363" y="4484913"/>
            <a:ext cx="4581948" cy="1436915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Your annual</a:t>
            </a:r>
          </a:p>
          <a:p>
            <a:r>
              <a:rPr lang="en-US" dirty="0">
                <a:solidFill>
                  <a:srgbClr val="FFFFFF"/>
                </a:solidFill>
              </a:rPr>
              <a:t>Report year</a:t>
            </a:r>
          </a:p>
        </p:txBody>
      </p:sp>
      <p:sp>
        <p:nvSpPr>
          <p:cNvPr id="98" name="Title 1">
            <a:extLst>
              <a:ext uri="{FF2B5EF4-FFF2-40B4-BE49-F238E27FC236}">
                <a16:creationId xmlns:a16="http://schemas.microsoft.com/office/drawing/2014/main" id="{C95F993A-0C4D-4297-A5AE-05B32BEC44AD}"/>
              </a:ext>
            </a:extLst>
          </p:cNvPr>
          <p:cNvSpPr txBox="1">
            <a:spLocks/>
          </p:cNvSpPr>
          <p:nvPr userDrawn="1"/>
        </p:nvSpPr>
        <p:spPr>
          <a:xfrm>
            <a:off x="2380362" y="2934788"/>
            <a:ext cx="8174425" cy="1741718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accent1"/>
                </a:solidFill>
              </a:rPr>
              <a:t>20,000</a:t>
            </a:r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E66E5F34-68FE-41B5-8A4C-509411A1513F}"/>
              </a:ext>
            </a:extLst>
          </p:cNvPr>
          <p:cNvSpPr txBox="1">
            <a:spLocks/>
          </p:cNvSpPr>
          <p:nvPr userDrawn="1"/>
        </p:nvSpPr>
        <p:spPr>
          <a:xfrm>
            <a:off x="2380363" y="2420983"/>
            <a:ext cx="4581948" cy="722812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Company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BE4D9C11-7DAD-46DA-BE75-48F7CFC41C92}"/>
              </a:ext>
            </a:extLst>
          </p:cNvPr>
          <p:cNvGrpSpPr/>
          <p:nvPr userDrawn="1"/>
        </p:nvGrpSpPr>
        <p:grpSpPr>
          <a:xfrm>
            <a:off x="-8709" y="3951514"/>
            <a:ext cx="1842828" cy="0"/>
            <a:chOff x="6866467" y="5730531"/>
            <a:chExt cx="1761064" cy="0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1EFBDF8-EEA6-4576-92C9-1A5314882DC2}"/>
                </a:ext>
              </a:extLst>
            </p:cNvPr>
            <p:cNvCxnSpPr/>
            <p:nvPr/>
          </p:nvCxnSpPr>
          <p:spPr>
            <a:xfrm>
              <a:off x="6866467" y="5730531"/>
              <a:ext cx="880534" cy="0"/>
            </a:xfrm>
            <a:prstGeom prst="line">
              <a:avLst/>
            </a:prstGeom>
            <a:ln w="635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1A4F18A-6B0D-4A3A-872D-2660498BBFF6}"/>
                </a:ext>
              </a:extLst>
            </p:cNvPr>
            <p:cNvCxnSpPr/>
            <p:nvPr/>
          </p:nvCxnSpPr>
          <p:spPr>
            <a:xfrm>
              <a:off x="7746997" y="5730531"/>
              <a:ext cx="880534" cy="0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40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78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DD1ED1-9F19-4182-B688-A31E8D9F2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40100"/>
            <a:ext cx="12192000" cy="1144588"/>
          </a:xfrm>
          <a:solidFill>
            <a:srgbClr val="000000">
              <a:alpha val="52157"/>
            </a:srgbClr>
          </a:solidFill>
          <a:ln>
            <a:noFill/>
          </a:ln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00564"/>
            <a:ext cx="12192000" cy="769937"/>
          </a:xfrm>
          <a:solidFill>
            <a:srgbClr val="000000">
              <a:alpha val="52157"/>
            </a:srgbClr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0A66-5D5E-4E18-B6EB-8E1C68035A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4C10-40D5-4974-A225-B495E2792F8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4" descr="Logo VCCI - Dịch Vụ Vận Tải Quốc Tế Tân Cả Lợi">
            <a:extLst>
              <a:ext uri="{FF2B5EF4-FFF2-40B4-BE49-F238E27FC236}">
                <a16:creationId xmlns:a16="http://schemas.microsoft.com/office/drawing/2014/main" id="{1004C4E3-D07B-4993-8F94-5FDA908F8C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2077" y="371152"/>
            <a:ext cx="1347308" cy="29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71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313AC-3A9B-1042-8491-BB8BCB862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73B9A6-16C6-5140-8063-445BD318B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23FC-1A4C-2243-81CE-E76529E57B56}" type="datetimeFigureOut">
              <a:rPr lang="en-VN" smtClean="0"/>
              <a:t>26/10/2021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693BD7-C4EB-064C-9456-3A8EAF71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FED993-9845-F347-8DD7-32E54C5B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FA25-0EAA-4743-A13E-64C0EA363CF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058128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344075-9763-47DF-9348-A9D52054C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40"/>
          <a:stretch/>
        </p:blipFill>
        <p:spPr>
          <a:xfrm>
            <a:off x="14338" y="863600"/>
            <a:ext cx="12163325" cy="5972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82800"/>
            <a:ext cx="12192000" cy="1296988"/>
          </a:xfrm>
          <a:noFill/>
          <a:ln>
            <a:noFill/>
          </a:ln>
        </p:spPr>
        <p:txBody>
          <a:bodyPr anchor="b">
            <a:normAutofit/>
          </a:bodyPr>
          <a:lstStyle>
            <a:lvl1pPr algn="ctr">
              <a:defRPr sz="4800">
                <a:solidFill>
                  <a:srgbClr val="B4452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95664"/>
            <a:ext cx="12192000" cy="769937"/>
          </a:xfr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B4452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0A66-5D5E-4E18-B6EB-8E1C68035A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4C10-40D5-4974-A225-B495E279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701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0306"/>
            <a:ext cx="10515600" cy="71610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BF5B0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5800"/>
            <a:ext cx="10515600" cy="422116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A2A2A"/>
                </a:solidFill>
              </a:defRPr>
            </a:lvl1pPr>
            <a:lvl2pPr>
              <a:defRPr sz="1600">
                <a:solidFill>
                  <a:srgbClr val="2A2A2A"/>
                </a:solidFill>
              </a:defRPr>
            </a:lvl2pPr>
            <a:lvl3pPr>
              <a:defRPr sz="1400">
                <a:solidFill>
                  <a:srgbClr val="2A2A2A"/>
                </a:solidFill>
              </a:defRPr>
            </a:lvl3pPr>
            <a:lvl4pPr>
              <a:defRPr sz="1200">
                <a:solidFill>
                  <a:srgbClr val="2A2A2A"/>
                </a:solidFill>
              </a:defRPr>
            </a:lvl4pPr>
            <a:lvl5pPr>
              <a:defRPr sz="1200">
                <a:solidFill>
                  <a:srgbClr val="2A2A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0A66-5D5E-4E18-B6EB-8E1C68035A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4C10-40D5-4974-A225-B495E2792F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83BAF4-86CC-4D63-9B0B-4CADC48B4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25"/>
          <a:stretch/>
        </p:blipFill>
        <p:spPr>
          <a:xfrm>
            <a:off x="0" y="1"/>
            <a:ext cx="12192000" cy="8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60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0306"/>
            <a:ext cx="10515600" cy="71610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375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5800"/>
            <a:ext cx="10515600" cy="422116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A2A2A"/>
                </a:solidFill>
              </a:defRPr>
            </a:lvl1pPr>
            <a:lvl2pPr>
              <a:defRPr sz="1600">
                <a:solidFill>
                  <a:srgbClr val="2A2A2A"/>
                </a:solidFill>
              </a:defRPr>
            </a:lvl2pPr>
            <a:lvl3pPr>
              <a:defRPr sz="1400">
                <a:solidFill>
                  <a:srgbClr val="2A2A2A"/>
                </a:solidFill>
              </a:defRPr>
            </a:lvl3pPr>
            <a:lvl4pPr>
              <a:defRPr sz="1200">
                <a:solidFill>
                  <a:srgbClr val="2A2A2A"/>
                </a:solidFill>
              </a:defRPr>
            </a:lvl4pPr>
            <a:lvl5pPr>
              <a:defRPr sz="1200">
                <a:solidFill>
                  <a:srgbClr val="2A2A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0A66-5D5E-4E18-B6EB-8E1C68035A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4C10-40D5-4974-A225-B495E2792F8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564083-5F9E-499E-8AF8-8FD89680F7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25"/>
          <a:stretch/>
        </p:blipFill>
        <p:spPr>
          <a:xfrm>
            <a:off x="0" y="4617"/>
            <a:ext cx="12192000" cy="88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523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0306"/>
            <a:ext cx="10515600" cy="71610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6BB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5800"/>
            <a:ext cx="10515600" cy="422116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A2A2A"/>
                </a:solidFill>
              </a:defRPr>
            </a:lvl1pPr>
            <a:lvl2pPr>
              <a:defRPr sz="1600">
                <a:solidFill>
                  <a:srgbClr val="2A2A2A"/>
                </a:solidFill>
              </a:defRPr>
            </a:lvl2pPr>
            <a:lvl3pPr>
              <a:defRPr sz="1400">
                <a:solidFill>
                  <a:srgbClr val="2A2A2A"/>
                </a:solidFill>
              </a:defRPr>
            </a:lvl3pPr>
            <a:lvl4pPr>
              <a:defRPr sz="1200">
                <a:solidFill>
                  <a:srgbClr val="2A2A2A"/>
                </a:solidFill>
              </a:defRPr>
            </a:lvl4pPr>
            <a:lvl5pPr>
              <a:defRPr sz="1200">
                <a:solidFill>
                  <a:srgbClr val="2A2A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0A66-5D5E-4E18-B6EB-8E1C68035A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4C10-40D5-4974-A225-B495E2792F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2A5D4-7C1D-49EF-ADD6-83F9D69F2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50"/>
          <a:stretch/>
        </p:blipFill>
        <p:spPr>
          <a:xfrm>
            <a:off x="0" y="1"/>
            <a:ext cx="12192000" cy="88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249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0A66-5D5E-4E18-B6EB-8E1C68035A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4C10-40D5-4974-A225-B495E2792F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A910E5-E563-423E-872C-CBBE4AD355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07"/>
          <a:stretch/>
        </p:blipFill>
        <p:spPr>
          <a:xfrm>
            <a:off x="0" y="0"/>
            <a:ext cx="12204720" cy="1573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4EB463-0EC7-425C-A707-13E50C15DE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59" b="96944" l="159" r="90000">
                        <a14:foregroundMark x1="2487" y1="7810" x2="7831" y2="11715"/>
                        <a14:foregroundMark x1="7831" y1="11715" x2="3598" y2="22581"/>
                        <a14:foregroundMark x1="3598" y1="22581" x2="3492" y2="39389"/>
                        <a14:foregroundMark x1="3492" y1="39389" x2="8624" y2="44822"/>
                        <a14:foregroundMark x1="8624" y1="44822" x2="3757" y2="54839"/>
                        <a14:foregroundMark x1="3757" y1="54839" x2="2646" y2="72326"/>
                        <a14:foregroundMark x1="2646" y1="72326" x2="5291" y2="87776"/>
                        <a14:foregroundMark x1="5291" y1="87776" x2="10899" y2="97284"/>
                        <a14:foregroundMark x1="10899" y1="97284" x2="21376" y2="90153"/>
                        <a14:foregroundMark x1="21376" y1="90153" x2="18995" y2="96944"/>
                        <a14:foregroundMark x1="3492" y1="9677" x2="5238" y2="45840"/>
                        <a14:foregroundMark x1="5238" y1="45840" x2="3545" y2="79966"/>
                        <a14:foregroundMark x1="3545" y1="79966" x2="4868" y2="95586"/>
                        <a14:foregroundMark x1="159" y1="8659" x2="265" y2="28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009611"/>
            <a:ext cx="7907868" cy="1848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531940"/>
            <a:ext cx="105156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2A2A2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4116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2A2A2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2744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0A66-5D5E-4E18-B6EB-8E1C68035A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4C10-40D5-4974-A225-B495E2792F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0BF9E8-B96C-4B3C-8EFD-E46842B0F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82"/>
          <a:stretch/>
        </p:blipFill>
        <p:spPr>
          <a:xfrm>
            <a:off x="0" y="0"/>
            <a:ext cx="12192000" cy="1736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D3B600-4D1C-4CA0-B38F-0EC2F65FF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37152"/>
            <a:ext cx="12204720" cy="17208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544640"/>
            <a:ext cx="105156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2A2A2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4243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2A2A2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9101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0A66-5D5E-4E18-B6EB-8E1C68035A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4C10-40D5-4974-A225-B495E2792F8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193583-A48C-4DBC-8C95-BD6B9B359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86" b="99718" l="159" r="99735">
                        <a14:foregroundMark x1="2910" y1="61148" x2="8095" y2="58420"/>
                        <a14:foregroundMark x1="11754" y1="75109" x2="14180" y2="86171"/>
                        <a14:foregroundMark x1="8095" y1="58420" x2="11211" y2="72631"/>
                        <a14:foregroundMark x1="14180" y1="86171" x2="13492" y2="95579"/>
                        <a14:foregroundMark x1="13492" y1="95579" x2="7778" y2="98495"/>
                        <a14:foregroundMark x1="7778" y1="98495" x2="3016" y2="94450"/>
                        <a14:foregroundMark x1="3016" y1="94450" x2="899" y2="85795"/>
                        <a14:foregroundMark x1="899" y1="85795" x2="3069" y2="61900"/>
                        <a14:foregroundMark x1="159" y1="96049" x2="4868" y2="99718"/>
                        <a14:foregroundMark x1="92434" y1="94826" x2="99788" y2="95767"/>
                        <a14:foregroundMark x1="98571" y1="98024" x2="16720" y2="95296"/>
                        <a14:foregroundMark x1="6561" y1="54186" x2="7513" y2="54939"/>
                        <a14:backgroundMark x1="11958" y1="72248" x2="12381" y2="74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0750"/>
          <a:stretch/>
        </p:blipFill>
        <p:spPr>
          <a:xfrm>
            <a:off x="0" y="4559300"/>
            <a:ext cx="12165128" cy="2527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404940"/>
            <a:ext cx="10515600" cy="2852737"/>
          </a:xfrm>
        </p:spPr>
        <p:txBody>
          <a:bodyPr anchor="b">
            <a:normAutofit/>
          </a:bodyPr>
          <a:lstStyle>
            <a:lvl1pPr>
              <a:defRPr lang="en-US" sz="4400" kern="1200" dirty="0">
                <a:solidFill>
                  <a:srgbClr val="2A2A2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2846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2A2A2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DE050B-902B-466A-B833-D4A389A186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12"/>
          <a:stretch/>
        </p:blipFill>
        <p:spPr>
          <a:xfrm>
            <a:off x="0" y="16701"/>
            <a:ext cx="12165128" cy="14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419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0A66-5D5E-4E18-B6EB-8E1C68035A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4C10-40D5-4974-A225-B495E279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201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0A66-5D5E-4E18-B6EB-8E1C68035A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4C10-40D5-4974-A225-B495E279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477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0A66-5D5E-4E18-B6EB-8E1C68035A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4C10-40D5-4974-A225-B495E279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9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92BA2E-DEE0-3148-BB5D-7BDAE947F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23FC-1A4C-2243-81CE-E76529E57B56}" type="datetimeFigureOut">
              <a:rPr lang="en-VN" smtClean="0"/>
              <a:t>26/10/2021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443A5E-71F4-6546-9F16-D5A8E6C0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8905D-93F0-A74B-9D88-153C12F8B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FA25-0EAA-4743-A13E-64C0EA363CF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5953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0A66-5D5E-4E18-B6EB-8E1C68035A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4C10-40D5-4974-A225-B495E279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827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0A66-5D5E-4E18-B6EB-8E1C68035A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4C10-40D5-4974-A225-B495E279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606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0A66-5D5E-4E18-B6EB-8E1C68035A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4C10-40D5-4974-A225-B495E279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452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0A66-5D5E-4E18-B6EB-8E1C68035A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4C10-40D5-4974-A225-B495E279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305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0A66-5D5E-4E18-B6EB-8E1C68035A76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4C10-40D5-4974-A225-B495E2792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559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/Gray 1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39194"/>
            <a:ext cx="2844800" cy="18402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596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10/26/21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39194"/>
            <a:ext cx="2844800" cy="18402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596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14805" y="1061537"/>
            <a:ext cx="10363200" cy="4524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914400" y="1715549"/>
            <a:ext cx="10363200" cy="4233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82397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87560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895446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820106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60000" y="719996"/>
            <a:ext cx="10272000" cy="6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ira Sans Condensed"/>
              <a:buNone/>
              <a:defRPr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043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F647-3C86-AF46-AFE5-5C0D686E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7CE5A-DCB0-0C47-A22B-2E180DFF2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EDD70-B5B8-9643-970D-98FC61B0A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9B4AE-5AF0-2740-BFD9-A0A3EECBF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23FC-1A4C-2243-81CE-E76529E57B56}" type="datetimeFigureOut">
              <a:rPr lang="en-VN" smtClean="0"/>
              <a:t>26/10/2021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57018-EF04-FD4C-8E45-44752D643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FEDFF0-E5ED-C749-BD07-90E33E584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FA25-0EAA-4743-A13E-64C0EA363CF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09148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227094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32573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84674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88707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87914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455385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C6474-D5A3-7045-AE1E-C9496ADD4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DDA7E-5F0E-7944-BACA-DCBB4D3B6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B901C-72AD-5044-938F-A4DF3BAD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23FC-1A4C-2243-81CE-E76529E57B56}" type="datetimeFigureOut">
              <a:rPr lang="en-VN" smtClean="0"/>
              <a:t>26/10/2021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2C829-956A-E44F-8552-BBB2F317E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8A0FE-AFCD-2D4E-BDA5-D327A6B1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FA25-0EAA-4743-A13E-64C0EA363CF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5501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C98CE-35AA-9D46-9B2D-B3B7F56A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ED4987-8023-2343-BA2E-03B40E7314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119A2-744C-8249-AE61-685CA37BA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400DE-6187-1246-9678-BD86695A1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23FC-1A4C-2243-81CE-E76529E57B56}" type="datetimeFigureOut">
              <a:rPr lang="en-VN" smtClean="0"/>
              <a:t>26/10/2021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D8AD9-FE7E-724C-BE81-6EE13C937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56482D-1AFA-6844-844A-8E7445E2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FA25-0EAA-4743-A13E-64C0EA363CF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09108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47A950-AD7D-284F-8550-D5F08E8A3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E11ED-900D-B846-AAE5-7FF4F10C8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51D32-F31E-AD4A-B7E0-B7162E211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223FC-1A4C-2243-81CE-E76529E57B56}" type="datetimeFigureOut">
              <a:rPr lang="en-VN" smtClean="0"/>
              <a:t>26/10/2021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254F9-B106-BA43-8342-E592189F6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3C58F-200B-F64A-8D08-D19093855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3FA25-0EAA-4743-A13E-64C0EA363CF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2340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D16A7-22C2-43B9-98A9-402F3DB95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35" y="365125"/>
            <a:ext cx="113329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5AB5A-86BF-459D-A135-4118477E2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835" y="1825625"/>
            <a:ext cx="113329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1998D-CDBF-4240-BB0B-B54AEA477F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3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500FD-2FB1-4E6E-BE87-7ABC53B4CEA9}" type="datetimeFigureOut">
              <a:rPr lang="vi-VN" smtClean="0"/>
              <a:t>26/10/2021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593A0-959A-4C1F-90BD-6F3D929EB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5179" y="6356350"/>
            <a:ext cx="151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5FD94-1BBB-4465-A424-6CD09B4D9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70024" y="6356350"/>
            <a:ext cx="890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BF356-9A71-4EC9-85E6-167E396951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610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A0A66-5D5E-4E18-B6EB-8E1C68035A76}" type="datetimeFigureOut">
              <a:rPr lang="en-US" smtClean="0"/>
              <a:t>10/26/21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14C10-40D5-4974-A225-B495E2792F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69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2A2A2A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A2A2A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A2A2A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A2A2A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A2A2A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 Extra Condensed Medium"/>
              <a:buChar char="○"/>
              <a:def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Fira Sans Extra Condensed Medium"/>
              <a:buChar char="■"/>
              <a:def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3804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23.gif"/><Relationship Id="rId12" Type="http://schemas.openxmlformats.org/officeDocument/2006/relationships/image" Target="../media/image28.gif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11" Type="http://schemas.openxmlformats.org/officeDocument/2006/relationships/image" Target="../media/image27.gi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image" Target="../media/image21.em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kist.com/free-photo-ipvrl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1AFADB-44BB-44E3-AF78-AB42E53B2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8"/>
            <a:ext cx="12192000" cy="6851204"/>
          </a:xfrm>
          <a:prstGeom prst="rect">
            <a:avLst/>
          </a:prstGeom>
        </p:spPr>
      </p:pic>
      <p:sp>
        <p:nvSpPr>
          <p:cNvPr id="3" name="Google Shape;1369;p67">
            <a:extLst>
              <a:ext uri="{FF2B5EF4-FFF2-40B4-BE49-F238E27FC236}">
                <a16:creationId xmlns:a16="http://schemas.microsoft.com/office/drawing/2014/main" id="{25A3ACD1-EEF1-4892-BA13-0D174EB1D022}"/>
              </a:ext>
            </a:extLst>
          </p:cNvPr>
          <p:cNvSpPr txBox="1">
            <a:spLocks/>
          </p:cNvSpPr>
          <p:nvPr/>
        </p:nvSpPr>
        <p:spPr>
          <a:xfrm flipH="1">
            <a:off x="3640665" y="960700"/>
            <a:ext cx="6739467" cy="166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3833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r" defTabSz="1219170"/>
            <a:r>
              <a:rPr lang="en-VN" sz="4400" dirty="0"/>
              <a:t>Cải cách thủ tục hành chính </a:t>
            </a:r>
            <a:br>
              <a:rPr lang="en-VN" sz="4400" dirty="0"/>
            </a:br>
            <a:endParaRPr lang="en-US" sz="4533" kern="0" dirty="0"/>
          </a:p>
        </p:txBody>
      </p:sp>
      <p:cxnSp>
        <p:nvCxnSpPr>
          <p:cNvPr id="4" name="Google Shape;1370;p67">
            <a:extLst>
              <a:ext uri="{FF2B5EF4-FFF2-40B4-BE49-F238E27FC236}">
                <a16:creationId xmlns:a16="http://schemas.microsoft.com/office/drawing/2014/main" id="{0C437B0F-C57A-427E-A940-3312CB8AD6DE}"/>
              </a:ext>
            </a:extLst>
          </p:cNvPr>
          <p:cNvCxnSpPr/>
          <p:nvPr/>
        </p:nvCxnSpPr>
        <p:spPr>
          <a:xfrm>
            <a:off x="5435600" y="2362199"/>
            <a:ext cx="4858000" cy="0"/>
          </a:xfrm>
          <a:prstGeom prst="straightConnector1">
            <a:avLst/>
          </a:prstGeom>
          <a:noFill/>
          <a:ln w="19050" cap="flat" cmpd="sng">
            <a:solidFill>
              <a:srgbClr val="535F6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Google Shape;1371;p67">
            <a:extLst>
              <a:ext uri="{FF2B5EF4-FFF2-40B4-BE49-F238E27FC236}">
                <a16:creationId xmlns:a16="http://schemas.microsoft.com/office/drawing/2014/main" id="{171E7685-C6E2-4B8A-9EDF-DCF945D9F71D}"/>
              </a:ext>
            </a:extLst>
          </p:cNvPr>
          <p:cNvCxnSpPr>
            <a:cxnSpLocks/>
          </p:cNvCxnSpPr>
          <p:nvPr/>
        </p:nvCxnSpPr>
        <p:spPr>
          <a:xfrm>
            <a:off x="4047067" y="705281"/>
            <a:ext cx="6212667" cy="0"/>
          </a:xfrm>
          <a:prstGeom prst="straightConnector1">
            <a:avLst/>
          </a:prstGeom>
          <a:noFill/>
          <a:ln w="19050" cap="flat" cmpd="sng">
            <a:solidFill>
              <a:srgbClr val="535F6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57;p15">
            <a:extLst>
              <a:ext uri="{FF2B5EF4-FFF2-40B4-BE49-F238E27FC236}">
                <a16:creationId xmlns:a16="http://schemas.microsoft.com/office/drawing/2014/main" id="{CAD02A8D-9269-435B-BEB5-7875AF67ED5F}"/>
              </a:ext>
            </a:extLst>
          </p:cNvPr>
          <p:cNvSpPr txBox="1">
            <a:spLocks/>
          </p:cNvSpPr>
          <p:nvPr/>
        </p:nvSpPr>
        <p:spPr>
          <a:xfrm>
            <a:off x="4876800" y="2375405"/>
            <a:ext cx="5503333" cy="117542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/>
            <a:r>
              <a:rPr lang="en-VN" sz="2800" dirty="0"/>
              <a:t>Giải pháp quan trọng </a:t>
            </a:r>
            <a:br>
              <a:rPr lang="en-VN" sz="2800" dirty="0"/>
            </a:br>
            <a:r>
              <a:rPr lang="en-VN" sz="2800" dirty="0"/>
              <a:t>tái phục hồi doanh nghiệp</a:t>
            </a:r>
            <a:endParaRPr lang="en-US" sz="2400" kern="0" dirty="0">
              <a:solidFill>
                <a:srgbClr val="994C37"/>
              </a:solidFill>
            </a:endParaRPr>
          </a:p>
        </p:txBody>
      </p:sp>
      <p:sp>
        <p:nvSpPr>
          <p:cNvPr id="11" name="Google Shape;57;p15">
            <a:extLst>
              <a:ext uri="{FF2B5EF4-FFF2-40B4-BE49-F238E27FC236}">
                <a16:creationId xmlns:a16="http://schemas.microsoft.com/office/drawing/2014/main" id="{B411A045-9817-472B-AEE5-FC77B1F71A50}"/>
              </a:ext>
            </a:extLst>
          </p:cNvPr>
          <p:cNvSpPr txBox="1">
            <a:spLocks/>
          </p:cNvSpPr>
          <p:nvPr/>
        </p:nvSpPr>
        <p:spPr>
          <a:xfrm>
            <a:off x="4876800" y="3599530"/>
            <a:ext cx="5503333" cy="117542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/>
            <a:r>
              <a:rPr lang="en-US" sz="1600" b="1" kern="0" dirty="0">
                <a:solidFill>
                  <a:srgbClr val="2E3D38"/>
                </a:solidFill>
              </a:rPr>
              <a:t>ĐẬU ANH TUẤN</a:t>
            </a:r>
          </a:p>
          <a:p>
            <a:pPr algn="r" defTabSz="1219170"/>
            <a:r>
              <a:rPr lang="en-US" kern="0" dirty="0" err="1">
                <a:solidFill>
                  <a:srgbClr val="2E3D38"/>
                </a:solidFill>
              </a:rPr>
              <a:t>Trưởng</a:t>
            </a:r>
            <a:r>
              <a:rPr lang="en-US" kern="0" dirty="0">
                <a:solidFill>
                  <a:srgbClr val="2E3D38"/>
                </a:solidFill>
              </a:rPr>
              <a:t> Ban </a:t>
            </a:r>
            <a:r>
              <a:rPr lang="en-US" kern="0" dirty="0" err="1">
                <a:solidFill>
                  <a:srgbClr val="2E3D38"/>
                </a:solidFill>
              </a:rPr>
              <a:t>Pháp</a:t>
            </a:r>
            <a:r>
              <a:rPr lang="en-US" kern="0" dirty="0">
                <a:solidFill>
                  <a:srgbClr val="2E3D38"/>
                </a:solidFill>
              </a:rPr>
              <a:t> </a:t>
            </a:r>
            <a:r>
              <a:rPr lang="en-US" kern="0" dirty="0" err="1">
                <a:solidFill>
                  <a:srgbClr val="2E3D38"/>
                </a:solidFill>
              </a:rPr>
              <a:t>chế</a:t>
            </a:r>
            <a:endParaRPr lang="en-US" kern="0" dirty="0">
              <a:solidFill>
                <a:srgbClr val="2E3D38"/>
              </a:solidFill>
            </a:endParaRPr>
          </a:p>
          <a:p>
            <a:pPr algn="r" defTabSz="1219170"/>
            <a:r>
              <a:rPr lang="en-US" kern="0" dirty="0">
                <a:solidFill>
                  <a:srgbClr val="2E3D38"/>
                </a:solidFill>
              </a:rPr>
              <a:t>Phòng Thương </a:t>
            </a:r>
            <a:r>
              <a:rPr lang="en-US" kern="0" dirty="0" err="1">
                <a:solidFill>
                  <a:srgbClr val="2E3D38"/>
                </a:solidFill>
              </a:rPr>
              <a:t>mại</a:t>
            </a:r>
            <a:r>
              <a:rPr lang="en-US" kern="0" dirty="0">
                <a:solidFill>
                  <a:srgbClr val="2E3D38"/>
                </a:solidFill>
              </a:rPr>
              <a:t> và Công nghiệp </a:t>
            </a:r>
            <a:r>
              <a:rPr lang="en-US" kern="0" dirty="0" err="1">
                <a:solidFill>
                  <a:srgbClr val="2E3D38"/>
                </a:solidFill>
              </a:rPr>
              <a:t>Việt</a:t>
            </a:r>
            <a:r>
              <a:rPr lang="en-US" kern="0" dirty="0">
                <a:solidFill>
                  <a:srgbClr val="2E3D38"/>
                </a:solidFill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412910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E036E-8471-40C4-9EAC-C8227E0AC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93" y="719996"/>
            <a:ext cx="10575508" cy="684400"/>
          </a:xfrm>
        </p:spPr>
        <p:txBody>
          <a:bodyPr/>
          <a:lstStyle/>
          <a:p>
            <a:r>
              <a:rPr lang="en-US" sz="3467" dirty="0" err="1"/>
              <a:t>Thủ</a:t>
            </a:r>
            <a:r>
              <a:rPr lang="en-US" sz="3467" dirty="0"/>
              <a:t> </a:t>
            </a:r>
            <a:r>
              <a:rPr lang="en-US" sz="3467" dirty="0" err="1"/>
              <a:t>tục</a:t>
            </a:r>
            <a:r>
              <a:rPr lang="en-US" sz="3467" dirty="0"/>
              <a:t> </a:t>
            </a:r>
            <a:r>
              <a:rPr lang="en-US" sz="3467" dirty="0" err="1"/>
              <a:t>đưa</a:t>
            </a:r>
            <a:r>
              <a:rPr lang="en-US" sz="3467" dirty="0"/>
              <a:t> </a:t>
            </a:r>
            <a:r>
              <a:rPr lang="en-US" sz="3467" dirty="0" err="1"/>
              <a:t>dự</a:t>
            </a:r>
            <a:r>
              <a:rPr lang="en-US" sz="3467" dirty="0"/>
              <a:t> </a:t>
            </a:r>
            <a:r>
              <a:rPr lang="en-US" sz="3467" dirty="0" err="1"/>
              <a:t>án</a:t>
            </a:r>
            <a:r>
              <a:rPr lang="en-US" sz="3467" dirty="0"/>
              <a:t> </a:t>
            </a:r>
            <a:r>
              <a:rPr lang="en-US" sz="3467" dirty="0" err="1"/>
              <a:t>đầu</a:t>
            </a:r>
            <a:r>
              <a:rPr lang="en-US" sz="3467" dirty="0"/>
              <a:t> </a:t>
            </a:r>
            <a:r>
              <a:rPr lang="en-US" sz="3467" dirty="0" err="1"/>
              <a:t>tư</a:t>
            </a:r>
            <a:r>
              <a:rPr lang="en-US" sz="3467" dirty="0"/>
              <a:t> </a:t>
            </a:r>
            <a:r>
              <a:rPr lang="en-US" sz="3467" dirty="0" err="1"/>
              <a:t>vẫn</a:t>
            </a:r>
            <a:r>
              <a:rPr lang="en-US" sz="3467" dirty="0"/>
              <a:t> </a:t>
            </a:r>
            <a:r>
              <a:rPr lang="en-US" sz="3467" dirty="0" err="1"/>
              <a:t>là</a:t>
            </a:r>
            <a:r>
              <a:rPr lang="en-US" sz="3467" dirty="0"/>
              <a:t> </a:t>
            </a:r>
            <a:r>
              <a:rPr lang="en-US" sz="3467" dirty="0" err="1"/>
              <a:t>một</a:t>
            </a:r>
            <a:r>
              <a:rPr lang="en-US" sz="3467" dirty="0"/>
              <a:t> </a:t>
            </a:r>
            <a:r>
              <a:rPr lang="en-US" sz="3467" dirty="0" err="1"/>
              <a:t>rào</a:t>
            </a:r>
            <a:r>
              <a:rPr lang="en-US" sz="3467" dirty="0"/>
              <a:t> </a:t>
            </a:r>
            <a:r>
              <a:rPr lang="en-US" sz="3467" dirty="0" err="1"/>
              <a:t>cản</a:t>
            </a:r>
            <a:r>
              <a:rPr lang="en-US" sz="3467" dirty="0"/>
              <a:t> </a:t>
            </a:r>
            <a:r>
              <a:rPr lang="en-US" sz="3467" dirty="0" err="1"/>
              <a:t>lớn</a:t>
            </a:r>
            <a:endParaRPr lang="en-US" sz="3467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420A8F9E-593F-4678-8DC0-466918691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40" y="1457742"/>
            <a:ext cx="7908715" cy="52724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7E9646-C686-4BE4-9F42-B5823355E47D}"/>
              </a:ext>
            </a:extLst>
          </p:cNvPr>
          <p:cNvSpPr txBox="1"/>
          <p:nvPr/>
        </p:nvSpPr>
        <p:spPr>
          <a:xfrm>
            <a:off x="7761574" y="3310332"/>
            <a:ext cx="3287739" cy="9954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Tỷ</a:t>
            </a: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4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lệ</a:t>
            </a: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doanh nghiệp gặp </a:t>
            </a:r>
            <a:r>
              <a:rPr lang="en-US" sz="14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khó</a:t>
            </a: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4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khăn</a:t>
            </a: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khi thực hiện các thủ </a:t>
            </a:r>
            <a:r>
              <a:rPr lang="en-US" sz="14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tục</a:t>
            </a: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liên ngành về </a:t>
            </a:r>
            <a:r>
              <a:rPr lang="en-US" sz="1467" b="1" kern="0" dirty="0">
                <a:solidFill>
                  <a:srgbClr val="4C6083"/>
                </a:solidFill>
                <a:latin typeface="Arial"/>
                <a:cs typeface="Arial"/>
                <a:sym typeface="Arial"/>
              </a:rPr>
              <a:t>đầu tư – </a:t>
            </a:r>
            <a:r>
              <a:rPr lang="en-US" sz="1467" b="1" kern="0" dirty="0" err="1">
                <a:solidFill>
                  <a:srgbClr val="4C6083"/>
                </a:solidFill>
                <a:latin typeface="Arial"/>
                <a:cs typeface="Arial"/>
                <a:sym typeface="Arial"/>
              </a:rPr>
              <a:t>đất</a:t>
            </a:r>
            <a:r>
              <a:rPr lang="en-US" sz="1467" b="1" kern="0" dirty="0">
                <a:solidFill>
                  <a:srgbClr val="4C6083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467" b="1" kern="0" dirty="0" err="1">
                <a:solidFill>
                  <a:srgbClr val="4C6083"/>
                </a:solidFill>
                <a:latin typeface="Arial"/>
                <a:cs typeface="Arial"/>
                <a:sym typeface="Arial"/>
              </a:rPr>
              <a:t>đai</a:t>
            </a:r>
            <a:r>
              <a:rPr lang="en-US" sz="1467" b="1" kern="0" dirty="0">
                <a:solidFill>
                  <a:srgbClr val="4C6083"/>
                </a:solidFill>
                <a:latin typeface="Arial"/>
                <a:cs typeface="Arial"/>
                <a:sym typeface="Arial"/>
              </a:rPr>
              <a:t> – xây dựng – </a:t>
            </a:r>
            <a:r>
              <a:rPr lang="en-US" sz="1467" b="1" kern="0" dirty="0" err="1">
                <a:solidFill>
                  <a:srgbClr val="4C6083"/>
                </a:solidFill>
                <a:latin typeface="Arial"/>
                <a:cs typeface="Arial"/>
                <a:sym typeface="Arial"/>
              </a:rPr>
              <a:t>môi</a:t>
            </a:r>
            <a:r>
              <a:rPr lang="en-US" sz="1467" b="1" kern="0" dirty="0">
                <a:solidFill>
                  <a:srgbClr val="4C6083"/>
                </a:solidFill>
                <a:latin typeface="Arial"/>
                <a:cs typeface="Arial"/>
                <a:sym typeface="Arial"/>
              </a:rPr>
              <a:t> trường </a:t>
            </a:r>
            <a:r>
              <a:rPr lang="en-US" sz="14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còn</a:t>
            </a: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4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khá</a:t>
            </a: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467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cao</a:t>
            </a:r>
            <a:endParaRPr lang="en-US" sz="14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CDE8BE-6A6C-9647-9829-E818279A4065}"/>
              </a:ext>
            </a:extLst>
          </p:cNvPr>
          <p:cNvSpPr txBox="1"/>
          <p:nvPr/>
        </p:nvSpPr>
        <p:spPr>
          <a:xfrm>
            <a:off x="8935655" y="6131238"/>
            <a:ext cx="3020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/>
              <a:t>Nguồn: Điều tra 12.000 DN của PCI 2020</a:t>
            </a:r>
          </a:p>
        </p:txBody>
      </p:sp>
    </p:spTree>
    <p:extLst>
      <p:ext uri="{BB962C8B-B14F-4D97-AF65-F5344CB8AC3E}">
        <p14:creationId xmlns:p14="http://schemas.microsoft.com/office/powerpoint/2010/main" val="253341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FAE2-61CD-B748-85FA-88ECDAA0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880" y="681038"/>
            <a:ext cx="1896835" cy="5531076"/>
          </a:xfrm>
        </p:spPr>
        <p:txBody>
          <a:bodyPr vert="horz" lIns="68580" tIns="34290" rIns="68580" bIns="34290" rtlCol="0" anchor="ctr" anchorCtr="0">
            <a:normAutofit/>
          </a:bodyPr>
          <a:lstStyle/>
          <a:p>
            <a:r>
              <a:rPr lang="en-US" dirty="0" err="1"/>
              <a:t>Phức</a:t>
            </a:r>
            <a:r>
              <a:rPr lang="en-US" dirty="0"/>
              <a:t> </a:t>
            </a:r>
            <a:r>
              <a:rPr lang="en-US" dirty="0" err="1"/>
              <a:t>tạp</a:t>
            </a:r>
            <a:r>
              <a:rPr lang="en-US" dirty="0"/>
              <a:t> – </a:t>
            </a:r>
            <a:r>
              <a:rPr lang="en-US" dirty="0" err="1"/>
              <a:t>Trùng</a:t>
            </a:r>
            <a:r>
              <a:rPr lang="en-US" dirty="0"/>
              <a:t> </a:t>
            </a:r>
            <a:r>
              <a:rPr lang="en-US" dirty="0" err="1"/>
              <a:t>lắp</a:t>
            </a:r>
            <a:r>
              <a:rPr lang="en-US" dirty="0"/>
              <a:t> – </a:t>
            </a:r>
            <a:r>
              <a:rPr lang="en-US" dirty="0" err="1"/>
              <a:t>Tốn</a:t>
            </a:r>
            <a:r>
              <a:rPr lang="en-US" dirty="0"/>
              <a:t> </a:t>
            </a:r>
            <a:r>
              <a:rPr lang="en-US" dirty="0" err="1"/>
              <a:t>kém</a:t>
            </a:r>
            <a:r>
              <a:rPr lang="en-US" dirty="0"/>
              <a:t> – </a:t>
            </a:r>
            <a:r>
              <a:rPr lang="en-US" dirty="0" err="1"/>
              <a:t>Rủi</a:t>
            </a:r>
            <a:r>
              <a:rPr lang="en-US" dirty="0"/>
              <a:t> </a:t>
            </a:r>
            <a:r>
              <a:rPr lang="en-US" dirty="0" err="1"/>
              <a:t>ro</a:t>
            </a:r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99A911B1-46CE-C941-B8A9-68F365B57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9144" y="417284"/>
            <a:ext cx="6458857" cy="64221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5630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931340"/>
              </p:ext>
            </p:extLst>
          </p:nvPr>
        </p:nvGraphicFramePr>
        <p:xfrm>
          <a:off x="2132277" y="1163241"/>
          <a:ext cx="7828846" cy="4130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Visio" r:id="rId3" imgW="9984778" imgH="6020500" progId="">
                  <p:embed/>
                </p:oleObj>
              </mc:Choice>
              <mc:Fallback>
                <p:oleObj name="Visio" r:id="rId3" imgW="9984778" imgH="6020500" progId="">
                  <p:embed/>
                  <p:pic>
                    <p:nvPicPr>
                      <p:cNvPr id="102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2277" y="1163241"/>
                        <a:ext cx="7828846" cy="41302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955168" y="2254132"/>
          <a:ext cx="3877866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Visio" r:id="rId5" imgW="5018980" imgH="4879690" progId="">
                  <p:embed/>
                </p:oleObj>
              </mc:Choice>
              <mc:Fallback>
                <p:oleObj name="Visio" r:id="rId5" imgW="5018980" imgH="4879690" progId="">
                  <p:embed/>
                  <p:pic>
                    <p:nvPicPr>
                      <p:cNvPr id="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5168" y="2254132"/>
                        <a:ext cx="3877866" cy="342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12" descr="C:\Documents and Settings\Phung Thanh Quy\My Documents\My Pictures\Microsoft Clip Organizer\j0283737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41" y="1635920"/>
            <a:ext cx="877134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3" descr="C:\Documents and Settings\Phung Thanh Quy\My Documents\My Pictures\Microsoft Clip Organizer\j0283551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769" y="4434166"/>
            <a:ext cx="1344941" cy="124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5" descr="C:\Documents and Settings\Phung Thanh Quy\My Documents\My Pictures\Microsoft Clip Organizer\j0336318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241" y="1750220"/>
            <a:ext cx="91368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6" descr="C:\Documents and Settings\Phung Thanh Quy\My Documents\My Pictures\Microsoft Clip Organizer\j0236318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85" y="1807370"/>
            <a:ext cx="506789" cy="65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4" descr="C:\Documents and Settings\Phung Thanh Quy\Local Settings\Temporary Internet Files\Content.IE5\5G1R2EN6\MMj03157760000[1]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91" y="1178720"/>
            <a:ext cx="650542" cy="5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28" descr="C:\Documents and Settings\Phung Thanh Quy\My Documents\My Pictures\Microsoft Clip Organizer\j0283865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692" y="1235870"/>
            <a:ext cx="767493" cy="70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7" descr="C:\Documents and Settings\Phung Thanh Quy\Local Settings\Temporary Internet Files\Content.IE5\26W4IQSH\MMj02362400000[1]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941" y="4150520"/>
            <a:ext cx="592066" cy="70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1" descr="C:\Documents and Settings\Phung Thanh Quy\My Documents\My Pictures\Microsoft Clip Organizer\j0295164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941" y="2836069"/>
            <a:ext cx="679779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35" descr="C:\Documents and Settings\Phung Thanh Quy\Local Settings\Temporary Internet Files\Content.IE5\5G1R2EN6\MMj03365960000[1]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740" y="1864522"/>
            <a:ext cx="818660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4"/>
          <p:cNvSpPr txBox="1">
            <a:spLocks/>
          </p:cNvSpPr>
          <p:nvPr/>
        </p:nvSpPr>
        <p:spPr>
          <a:xfrm>
            <a:off x="4092417" y="5372897"/>
            <a:ext cx="5584565" cy="4579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sz="2381" dirty="0">
                <a:latin typeface="Calibri Light" panose="020F0302020204030204"/>
              </a:rPr>
              <a:t>NĐT SẼ THỰC HIỆN NHƯ THẾ NÀO?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F598C11-8451-654D-87CA-C6B6A6CB5B1F}"/>
              </a:ext>
            </a:extLst>
          </p:cNvPr>
          <p:cNvSpPr txBox="1">
            <a:spLocks/>
          </p:cNvSpPr>
          <p:nvPr/>
        </p:nvSpPr>
        <p:spPr>
          <a:xfrm>
            <a:off x="288569" y="0"/>
            <a:ext cx="1896835" cy="5531076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3754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US" dirty="0" err="1"/>
              <a:t>Phức</a:t>
            </a:r>
            <a:r>
              <a:rPr lang="en-US" dirty="0"/>
              <a:t> </a:t>
            </a:r>
            <a:r>
              <a:rPr lang="en-US" dirty="0" err="1"/>
              <a:t>tạp</a:t>
            </a:r>
            <a:r>
              <a:rPr lang="en-US" dirty="0"/>
              <a:t> – </a:t>
            </a:r>
            <a:r>
              <a:rPr lang="en-US" dirty="0" err="1"/>
              <a:t>Trùng</a:t>
            </a:r>
            <a:r>
              <a:rPr lang="en-US" dirty="0"/>
              <a:t> </a:t>
            </a:r>
            <a:r>
              <a:rPr lang="en-US" dirty="0" err="1"/>
              <a:t>lắp</a:t>
            </a:r>
            <a:r>
              <a:rPr lang="en-US" dirty="0"/>
              <a:t> – </a:t>
            </a:r>
            <a:r>
              <a:rPr lang="en-US" dirty="0" err="1"/>
              <a:t>Tốn</a:t>
            </a:r>
            <a:r>
              <a:rPr lang="en-US" dirty="0"/>
              <a:t> </a:t>
            </a:r>
            <a:r>
              <a:rPr lang="en-US" dirty="0" err="1"/>
              <a:t>kém</a:t>
            </a:r>
            <a:r>
              <a:rPr lang="en-US" dirty="0"/>
              <a:t> – </a:t>
            </a:r>
            <a:r>
              <a:rPr lang="en-US" dirty="0" err="1"/>
              <a:t>Rủi</a:t>
            </a:r>
            <a:r>
              <a:rPr lang="en-US" dirty="0"/>
              <a:t> </a:t>
            </a:r>
            <a:r>
              <a:rPr lang="en-US" dirty="0" err="1"/>
              <a:t>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49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mph" presetSubtype="0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entagon 26"/>
          <p:cNvSpPr/>
          <p:nvPr/>
        </p:nvSpPr>
        <p:spPr>
          <a:xfrm>
            <a:off x="1834570" y="3218148"/>
            <a:ext cx="1118372" cy="709127"/>
          </a:xfrm>
          <a:prstGeom prst="homePlate">
            <a:avLst>
              <a:gd name="adj" fmla="val 1662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09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TRƯƠNG ĐẦU TƯ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2782948-4DBE-204D-AB9E-B65E067054AE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457200"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885201" y="2189494"/>
            <a:ext cx="987023" cy="88668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QĐ </a:t>
            </a:r>
            <a:r>
              <a:rPr lang="vi-VN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trương đầu tư </a:t>
            </a:r>
            <a:endParaRPr lang="en-US" sz="11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891397" y="1187949"/>
            <a:ext cx="1022364" cy="87202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vi-VN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nhu cầu 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 </a:t>
            </a:r>
            <a:r>
              <a:rPr lang="vi-VN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sz="11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058048" y="1185092"/>
            <a:ext cx="1022364" cy="87202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vi-VN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địa điểm đầu tư xây dựng</a:t>
            </a:r>
            <a:endParaRPr lang="en-US" sz="11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002335" y="2507216"/>
            <a:ext cx="987023" cy="596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19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GCN </a:t>
            </a:r>
            <a:r>
              <a:rPr lang="en-US" sz="119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đăng</a:t>
            </a:r>
            <a:r>
              <a:rPr lang="en-US" sz="119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ký</a:t>
            </a:r>
            <a:r>
              <a:rPr lang="en-US" sz="119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đầu</a:t>
            </a:r>
            <a:r>
              <a:rPr lang="en-US" sz="119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tư</a:t>
            </a:r>
            <a:endParaRPr lang="en-US" sz="11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099247" y="1805894"/>
            <a:ext cx="987023" cy="55020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vi-VN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Ký quỹ đầu tư</a:t>
            </a:r>
            <a:endParaRPr lang="en-US" sz="119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854826" y="4078390"/>
            <a:ext cx="1549554" cy="8866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19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QĐ </a:t>
            </a:r>
            <a:r>
              <a:rPr lang="vi-VN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trương đầu tư đối với dự án đầu tư xây dựng nhà ở</a:t>
            </a:r>
            <a:endParaRPr lang="en-US" sz="11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811291" y="5026485"/>
            <a:ext cx="1022364" cy="66343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duyệt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endParaRPr lang="en-US" sz="11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724100" y="5028961"/>
            <a:ext cx="1022364" cy="6553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11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698616" y="1144659"/>
            <a:ext cx="1549554" cy="8866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vi-VN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 định cho phép chuyển nhượng toàn bộ hoặc một phần dự án BĐS</a:t>
            </a:r>
            <a:endParaRPr lang="en-US" sz="119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135277" y="2221552"/>
            <a:ext cx="1022364" cy="87202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vi-VN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chỉnh dự án </a:t>
            </a:r>
            <a:r>
              <a:rPr lang="en-US" sz="119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ĐT </a:t>
            </a:r>
            <a:r>
              <a:rPr lang="vi-VN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dựng nhà ở</a:t>
            </a:r>
            <a:endParaRPr lang="en-US" sz="11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107040" y="2232435"/>
            <a:ext cx="2112299" cy="886688"/>
          </a:xfrm>
          <a:prstGeom prst="round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sử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thuê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sử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sz="11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445609" y="2297193"/>
            <a:ext cx="987023" cy="7571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MT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444188" y="1488026"/>
            <a:ext cx="987023" cy="7571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BVMT*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516503" y="5358202"/>
            <a:ext cx="987023" cy="567128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endParaRPr lang="en-US" sz="11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521707" y="4708355"/>
            <a:ext cx="987023" cy="591101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duyệt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endParaRPr lang="en-US" sz="11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525653" y="4078390"/>
            <a:ext cx="987023" cy="591101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duyệt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endParaRPr lang="en-US" sz="11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600234" y="4094241"/>
            <a:ext cx="862689" cy="1831089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duyệt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&lt;5ha)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334983" y="5151233"/>
            <a:ext cx="1455698" cy="69675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chấp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547858" y="4150367"/>
            <a:ext cx="987023" cy="628613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vi-VN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Thẩm định thiết kế cơ sở</a:t>
            </a:r>
            <a:endParaRPr lang="en-US" sz="11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587610" y="4125698"/>
            <a:ext cx="1297360" cy="886688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vi-VN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Thẩm định hồ sơ thiết kế kỹ thuật/ thiết kế bản vẽ thi công</a:t>
            </a:r>
            <a:endParaRPr lang="en-US" sz="11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937699" y="4064345"/>
            <a:ext cx="987023" cy="6196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vi-VN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 Giấy phép xây dựng</a:t>
            </a:r>
            <a:endParaRPr lang="en-US" sz="11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964252" y="4778980"/>
            <a:ext cx="987023" cy="6196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19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Thông</a:t>
            </a:r>
            <a:r>
              <a:rPr lang="en-US" sz="119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báo</a:t>
            </a:r>
            <a:r>
              <a:rPr lang="en-US" sz="119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khởi</a:t>
            </a:r>
            <a:r>
              <a:rPr lang="en-US" sz="119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119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công</a:t>
            </a:r>
            <a:endParaRPr lang="en-US" sz="11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124844" y="4592649"/>
            <a:ext cx="987023" cy="59048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vi-VN" sz="11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Thẩm duyệt thiết kế PCCC</a:t>
            </a:r>
            <a:endParaRPr lang="en-US" sz="11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hevron 38"/>
          <p:cNvSpPr/>
          <p:nvPr/>
        </p:nvSpPr>
        <p:spPr>
          <a:xfrm>
            <a:off x="3050440" y="3218148"/>
            <a:ext cx="1118372" cy="709127"/>
          </a:xfrm>
          <a:prstGeom prst="chevron">
            <a:avLst>
              <a:gd name="adj" fmla="val 1662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09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HOẠCH</a:t>
            </a:r>
          </a:p>
        </p:txBody>
      </p:sp>
      <p:sp>
        <p:nvSpPr>
          <p:cNvPr id="47" name="Chevron 46"/>
          <p:cNvSpPr/>
          <p:nvPr/>
        </p:nvSpPr>
        <p:spPr>
          <a:xfrm>
            <a:off x="4266312" y="3218148"/>
            <a:ext cx="1118372" cy="709127"/>
          </a:xfrm>
          <a:prstGeom prst="chevron">
            <a:avLst>
              <a:gd name="adj" fmla="val 1662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09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ĐĂNG KÝ ĐẦU TƯ</a:t>
            </a:r>
          </a:p>
        </p:txBody>
      </p:sp>
      <p:sp>
        <p:nvSpPr>
          <p:cNvPr id="50" name="Chevron 49"/>
          <p:cNvSpPr/>
          <p:nvPr/>
        </p:nvSpPr>
        <p:spPr>
          <a:xfrm>
            <a:off x="5482183" y="3218148"/>
            <a:ext cx="1118372" cy="709127"/>
          </a:xfrm>
          <a:prstGeom prst="chevron">
            <a:avLst>
              <a:gd name="adj" fmla="val 1662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09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ĐAI</a:t>
            </a:r>
          </a:p>
        </p:txBody>
      </p:sp>
      <p:sp>
        <p:nvSpPr>
          <p:cNvPr id="54" name="Chevron 53"/>
          <p:cNvSpPr/>
          <p:nvPr/>
        </p:nvSpPr>
        <p:spPr>
          <a:xfrm>
            <a:off x="6698053" y="3218148"/>
            <a:ext cx="1118372" cy="709127"/>
          </a:xfrm>
          <a:prstGeom prst="chevron">
            <a:avLst>
              <a:gd name="adj" fmla="val 1662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09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KẾ CÔNG TRÌNH</a:t>
            </a:r>
          </a:p>
        </p:txBody>
      </p:sp>
      <p:sp>
        <p:nvSpPr>
          <p:cNvPr id="56" name="Chevron 55"/>
          <p:cNvSpPr/>
          <p:nvPr/>
        </p:nvSpPr>
        <p:spPr>
          <a:xfrm>
            <a:off x="7913925" y="3218148"/>
            <a:ext cx="1118372" cy="709127"/>
          </a:xfrm>
          <a:prstGeom prst="chevron">
            <a:avLst>
              <a:gd name="adj" fmla="val 1662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09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DỰNG</a:t>
            </a:r>
          </a:p>
        </p:txBody>
      </p:sp>
      <p:sp>
        <p:nvSpPr>
          <p:cNvPr id="57" name="Chevron 56"/>
          <p:cNvSpPr/>
          <p:nvPr/>
        </p:nvSpPr>
        <p:spPr>
          <a:xfrm>
            <a:off x="9129798" y="3218148"/>
            <a:ext cx="1118372" cy="709127"/>
          </a:xfrm>
          <a:prstGeom prst="chevron">
            <a:avLst>
              <a:gd name="adj" fmla="val 1662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09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NHƯỢNG</a:t>
            </a:r>
          </a:p>
        </p:txBody>
      </p:sp>
      <p:sp>
        <p:nvSpPr>
          <p:cNvPr id="35" name="Title 4"/>
          <p:cNvSpPr txBox="1">
            <a:spLocks/>
          </p:cNvSpPr>
          <p:nvPr/>
        </p:nvSpPr>
        <p:spPr>
          <a:xfrm>
            <a:off x="4171156" y="1114428"/>
            <a:ext cx="3713815" cy="4579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ctr"/>
            <a:r>
              <a:rPr lang="en-US" sz="1984" dirty="0">
                <a:latin typeface="Calibri Light" panose="020F0302020204030204"/>
              </a:rPr>
              <a:t>NĐT SẼ THỰC HIỆN </a:t>
            </a:r>
          </a:p>
          <a:p>
            <a:pPr algn="ctr"/>
            <a:r>
              <a:rPr lang="en-US" sz="1984" dirty="0">
                <a:latin typeface="Calibri Light" panose="020F0302020204030204"/>
              </a:rPr>
              <a:t>NHƯ THẾ NÀO?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CDA9270-3997-5B4F-ACE7-0E773D2C9F8E}"/>
              </a:ext>
            </a:extLst>
          </p:cNvPr>
          <p:cNvSpPr txBox="1">
            <a:spLocks/>
          </p:cNvSpPr>
          <p:nvPr/>
        </p:nvSpPr>
        <p:spPr>
          <a:xfrm>
            <a:off x="36389" y="644018"/>
            <a:ext cx="1896835" cy="5531076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3754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Phức tạp – Trùng lắp – Tốn kém – Rủi 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39" grpId="0" animBg="1"/>
      <p:bldP spid="47" grpId="0" animBg="1"/>
      <p:bldP spid="50" grpId="0" animBg="1"/>
      <p:bldP spid="54" grpId="0" animBg="1"/>
      <p:bldP spid="56" grpId="0" animBg="1"/>
      <p:bldP spid="57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">
            <a:extLst>
              <a:ext uri="{FF2B5EF4-FFF2-40B4-BE49-F238E27FC236}">
                <a16:creationId xmlns:a16="http://schemas.microsoft.com/office/drawing/2014/main" id="{A9F06A0A-1E6C-4E09-8518-93210434F4C6}"/>
              </a:ext>
            </a:extLst>
          </p:cNvPr>
          <p:cNvSpPr/>
          <p:nvPr/>
        </p:nvSpPr>
        <p:spPr>
          <a:xfrm flipH="1">
            <a:off x="7442137" y="0"/>
            <a:ext cx="4749860" cy="2351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600" extrusionOk="0">
                <a:moveTo>
                  <a:pt x="21142" y="4271"/>
                </a:moveTo>
                <a:cubicBezTo>
                  <a:pt x="21112" y="4210"/>
                  <a:pt x="21078" y="4153"/>
                  <a:pt x="21042" y="4105"/>
                </a:cubicBezTo>
                <a:cubicBezTo>
                  <a:pt x="20953" y="3979"/>
                  <a:pt x="20855" y="3893"/>
                  <a:pt x="20755" y="3840"/>
                </a:cubicBezTo>
                <a:cubicBezTo>
                  <a:pt x="20479" y="3694"/>
                  <a:pt x="20172" y="3796"/>
                  <a:pt x="19864" y="4007"/>
                </a:cubicBezTo>
                <a:cubicBezTo>
                  <a:pt x="19852" y="4015"/>
                  <a:pt x="19840" y="4023"/>
                  <a:pt x="19828" y="4031"/>
                </a:cubicBezTo>
                <a:cubicBezTo>
                  <a:pt x="19373" y="4357"/>
                  <a:pt x="18923" y="4905"/>
                  <a:pt x="18587" y="5226"/>
                </a:cubicBezTo>
                <a:cubicBezTo>
                  <a:pt x="16828" y="6905"/>
                  <a:pt x="15102" y="8766"/>
                  <a:pt x="13290" y="10192"/>
                </a:cubicBezTo>
                <a:cubicBezTo>
                  <a:pt x="13134" y="10314"/>
                  <a:pt x="12978" y="10436"/>
                  <a:pt x="12820" y="10550"/>
                </a:cubicBezTo>
                <a:cubicBezTo>
                  <a:pt x="12768" y="10583"/>
                  <a:pt x="12719" y="10615"/>
                  <a:pt x="12667" y="10648"/>
                </a:cubicBezTo>
                <a:cubicBezTo>
                  <a:pt x="12449" y="10786"/>
                  <a:pt x="12233" y="10924"/>
                  <a:pt x="12015" y="11046"/>
                </a:cubicBezTo>
                <a:cubicBezTo>
                  <a:pt x="11945" y="11087"/>
                  <a:pt x="11874" y="11123"/>
                  <a:pt x="11804" y="11160"/>
                </a:cubicBezTo>
                <a:cubicBezTo>
                  <a:pt x="11100" y="11509"/>
                  <a:pt x="10395" y="11867"/>
                  <a:pt x="9688" y="12208"/>
                </a:cubicBezTo>
                <a:cubicBezTo>
                  <a:pt x="8903" y="12586"/>
                  <a:pt x="8114" y="12952"/>
                  <a:pt x="7325" y="13269"/>
                </a:cubicBezTo>
                <a:cubicBezTo>
                  <a:pt x="6662" y="13537"/>
                  <a:pt x="5987" y="13748"/>
                  <a:pt x="5315" y="13948"/>
                </a:cubicBezTo>
                <a:cubicBezTo>
                  <a:pt x="5623" y="13716"/>
                  <a:pt x="5931" y="13476"/>
                  <a:pt x="6234" y="13228"/>
                </a:cubicBezTo>
                <a:cubicBezTo>
                  <a:pt x="7037" y="12574"/>
                  <a:pt x="7834" y="11887"/>
                  <a:pt x="8621" y="11156"/>
                </a:cubicBezTo>
                <a:cubicBezTo>
                  <a:pt x="9039" y="10765"/>
                  <a:pt x="9456" y="10367"/>
                  <a:pt x="9866" y="9945"/>
                </a:cubicBezTo>
                <a:cubicBezTo>
                  <a:pt x="9972" y="9835"/>
                  <a:pt x="10076" y="9721"/>
                  <a:pt x="10182" y="9607"/>
                </a:cubicBezTo>
                <a:cubicBezTo>
                  <a:pt x="10763" y="8994"/>
                  <a:pt x="11336" y="8351"/>
                  <a:pt x="11907" y="7697"/>
                </a:cubicBezTo>
                <a:cubicBezTo>
                  <a:pt x="12365" y="7173"/>
                  <a:pt x="12820" y="6641"/>
                  <a:pt x="13276" y="6112"/>
                </a:cubicBezTo>
                <a:cubicBezTo>
                  <a:pt x="14355" y="4861"/>
                  <a:pt x="15449" y="3658"/>
                  <a:pt x="16498" y="2300"/>
                </a:cubicBezTo>
                <a:cubicBezTo>
                  <a:pt x="16556" y="2223"/>
                  <a:pt x="16614" y="2150"/>
                  <a:pt x="16672" y="2077"/>
                </a:cubicBezTo>
                <a:cubicBezTo>
                  <a:pt x="16720" y="2012"/>
                  <a:pt x="16760" y="1943"/>
                  <a:pt x="16796" y="1869"/>
                </a:cubicBezTo>
                <a:cubicBezTo>
                  <a:pt x="17077" y="1284"/>
                  <a:pt x="17001" y="447"/>
                  <a:pt x="16734" y="0"/>
                </a:cubicBezTo>
                <a:lnTo>
                  <a:pt x="15705" y="0"/>
                </a:lnTo>
                <a:cubicBezTo>
                  <a:pt x="15519" y="146"/>
                  <a:pt x="15337" y="313"/>
                  <a:pt x="15160" y="447"/>
                </a:cubicBezTo>
                <a:cubicBezTo>
                  <a:pt x="15152" y="455"/>
                  <a:pt x="15144" y="459"/>
                  <a:pt x="15136" y="467"/>
                </a:cubicBezTo>
                <a:cubicBezTo>
                  <a:pt x="14908" y="638"/>
                  <a:pt x="14680" y="813"/>
                  <a:pt x="14454" y="983"/>
                </a:cubicBezTo>
                <a:cubicBezTo>
                  <a:pt x="14494" y="666"/>
                  <a:pt x="14464" y="309"/>
                  <a:pt x="14406" y="4"/>
                </a:cubicBezTo>
                <a:lnTo>
                  <a:pt x="12303" y="4"/>
                </a:lnTo>
                <a:cubicBezTo>
                  <a:pt x="11598" y="488"/>
                  <a:pt x="10901" y="1061"/>
                  <a:pt x="10214" y="1585"/>
                </a:cubicBezTo>
                <a:cubicBezTo>
                  <a:pt x="10485" y="1272"/>
                  <a:pt x="10755" y="951"/>
                  <a:pt x="11021" y="622"/>
                </a:cubicBezTo>
                <a:cubicBezTo>
                  <a:pt x="11188" y="406"/>
                  <a:pt x="11368" y="211"/>
                  <a:pt x="11548" y="0"/>
                </a:cubicBezTo>
                <a:lnTo>
                  <a:pt x="2" y="0"/>
                </a:lnTo>
                <a:lnTo>
                  <a:pt x="2" y="12793"/>
                </a:lnTo>
                <a:cubicBezTo>
                  <a:pt x="28" y="12769"/>
                  <a:pt x="56" y="12745"/>
                  <a:pt x="82" y="12720"/>
                </a:cubicBezTo>
                <a:cubicBezTo>
                  <a:pt x="180" y="12639"/>
                  <a:pt x="277" y="12558"/>
                  <a:pt x="373" y="12472"/>
                </a:cubicBezTo>
                <a:cubicBezTo>
                  <a:pt x="395" y="12452"/>
                  <a:pt x="419" y="12432"/>
                  <a:pt x="441" y="12411"/>
                </a:cubicBezTo>
                <a:cubicBezTo>
                  <a:pt x="399" y="12476"/>
                  <a:pt x="357" y="12541"/>
                  <a:pt x="319" y="12615"/>
                </a:cubicBezTo>
                <a:cubicBezTo>
                  <a:pt x="-142" y="13476"/>
                  <a:pt x="341" y="15130"/>
                  <a:pt x="933" y="14764"/>
                </a:cubicBezTo>
                <a:cubicBezTo>
                  <a:pt x="1446" y="14443"/>
                  <a:pt x="1953" y="14102"/>
                  <a:pt x="2459" y="13744"/>
                </a:cubicBezTo>
                <a:cubicBezTo>
                  <a:pt x="2249" y="14273"/>
                  <a:pt x="2061" y="15171"/>
                  <a:pt x="2151" y="15845"/>
                </a:cubicBezTo>
                <a:cubicBezTo>
                  <a:pt x="2295" y="16935"/>
                  <a:pt x="2824" y="16991"/>
                  <a:pt x="3284" y="16975"/>
                </a:cubicBezTo>
                <a:cubicBezTo>
                  <a:pt x="3340" y="16971"/>
                  <a:pt x="3398" y="16967"/>
                  <a:pt x="3454" y="16963"/>
                </a:cubicBezTo>
                <a:cubicBezTo>
                  <a:pt x="2956" y="17382"/>
                  <a:pt x="2457" y="17800"/>
                  <a:pt x="1955" y="18198"/>
                </a:cubicBezTo>
                <a:cubicBezTo>
                  <a:pt x="1436" y="18613"/>
                  <a:pt x="909" y="19023"/>
                  <a:pt x="347" y="19028"/>
                </a:cubicBezTo>
                <a:cubicBezTo>
                  <a:pt x="208" y="19028"/>
                  <a:pt x="92" y="19109"/>
                  <a:pt x="0" y="19235"/>
                </a:cubicBezTo>
                <a:lnTo>
                  <a:pt x="0" y="21405"/>
                </a:lnTo>
                <a:cubicBezTo>
                  <a:pt x="90" y="21527"/>
                  <a:pt x="202" y="21600"/>
                  <a:pt x="337" y="21600"/>
                </a:cubicBezTo>
                <a:cubicBezTo>
                  <a:pt x="505" y="21600"/>
                  <a:pt x="671" y="21576"/>
                  <a:pt x="837" y="21531"/>
                </a:cubicBezTo>
                <a:cubicBezTo>
                  <a:pt x="1997" y="21234"/>
                  <a:pt x="3128" y="20003"/>
                  <a:pt x="4185" y="19101"/>
                </a:cubicBezTo>
                <a:cubicBezTo>
                  <a:pt x="4399" y="18918"/>
                  <a:pt x="4610" y="18747"/>
                  <a:pt x="4824" y="18572"/>
                </a:cubicBezTo>
                <a:cubicBezTo>
                  <a:pt x="5216" y="18255"/>
                  <a:pt x="5607" y="17942"/>
                  <a:pt x="6001" y="17650"/>
                </a:cubicBezTo>
                <a:cubicBezTo>
                  <a:pt x="6610" y="17199"/>
                  <a:pt x="7225" y="16780"/>
                  <a:pt x="7852" y="16402"/>
                </a:cubicBezTo>
                <a:cubicBezTo>
                  <a:pt x="9175" y="15602"/>
                  <a:pt x="10501" y="14838"/>
                  <a:pt x="11812" y="13972"/>
                </a:cubicBezTo>
                <a:cubicBezTo>
                  <a:pt x="12255" y="13679"/>
                  <a:pt x="12697" y="13375"/>
                  <a:pt x="13134" y="13058"/>
                </a:cubicBezTo>
                <a:cubicBezTo>
                  <a:pt x="13212" y="13009"/>
                  <a:pt x="13288" y="12960"/>
                  <a:pt x="13366" y="12915"/>
                </a:cubicBezTo>
                <a:cubicBezTo>
                  <a:pt x="13456" y="12862"/>
                  <a:pt x="13546" y="12810"/>
                  <a:pt x="13635" y="12761"/>
                </a:cubicBezTo>
                <a:cubicBezTo>
                  <a:pt x="14161" y="12485"/>
                  <a:pt x="14722" y="12444"/>
                  <a:pt x="15259" y="12310"/>
                </a:cubicBezTo>
                <a:cubicBezTo>
                  <a:pt x="16314" y="12050"/>
                  <a:pt x="17369" y="11802"/>
                  <a:pt x="18388" y="11156"/>
                </a:cubicBezTo>
                <a:cubicBezTo>
                  <a:pt x="19265" y="10599"/>
                  <a:pt x="20257" y="9847"/>
                  <a:pt x="20989" y="8697"/>
                </a:cubicBezTo>
                <a:cubicBezTo>
                  <a:pt x="21354" y="8120"/>
                  <a:pt x="21434" y="7486"/>
                  <a:pt x="21444" y="6571"/>
                </a:cubicBezTo>
                <a:cubicBezTo>
                  <a:pt x="21458" y="5767"/>
                  <a:pt x="21444" y="4852"/>
                  <a:pt x="21142" y="4271"/>
                </a:cubicBezTo>
                <a:close/>
              </a:path>
            </a:pathLst>
          </a:custGeom>
          <a:solidFill>
            <a:srgbClr val="F2F2F2">
              <a:alpha val="69804"/>
            </a:srgbClr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G DaxProRegular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53916C-A4F2-457C-B21D-057B1F1DA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CÁC THỦ TỤC KIỂM TRA SAU THÔNG QUAN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DE4D5D-96A5-4A67-9EBE-C302AE8882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769" y="822325"/>
            <a:ext cx="4749859" cy="1230212"/>
          </a:xfrm>
        </p:spPr>
        <p:txBody>
          <a:bodyPr>
            <a:normAutofit fontScale="92500"/>
          </a:bodyPr>
          <a:lstStyle/>
          <a:p>
            <a:r>
              <a:rPr lang="en-US" sz="2500" dirty="0"/>
              <a:t>Cần </a:t>
            </a:r>
            <a:r>
              <a:rPr lang="en-US" sz="2500" dirty="0" err="1"/>
              <a:t>tiếp</a:t>
            </a:r>
            <a:r>
              <a:rPr lang="en-US" sz="2500" dirty="0"/>
              <a:t> </a:t>
            </a:r>
            <a:r>
              <a:rPr lang="en-US" sz="2500" dirty="0" err="1"/>
              <a:t>tục</a:t>
            </a:r>
            <a:r>
              <a:rPr lang="en-US" sz="2500" dirty="0"/>
              <a:t> </a:t>
            </a:r>
            <a:r>
              <a:rPr lang="en-US" sz="2500" dirty="0" err="1"/>
              <a:t>giải</a:t>
            </a:r>
            <a:r>
              <a:rPr lang="en-US" sz="2500" dirty="0"/>
              <a:t> </a:t>
            </a:r>
            <a:r>
              <a:rPr lang="en-US" sz="2500" dirty="0" err="1"/>
              <a:t>quyết</a:t>
            </a:r>
            <a:r>
              <a:rPr lang="en-US" sz="2500" dirty="0"/>
              <a:t> </a:t>
            </a:r>
            <a:r>
              <a:rPr lang="en-US" sz="2500" dirty="0" err="1"/>
              <a:t>tình</a:t>
            </a:r>
            <a:r>
              <a:rPr lang="en-US" sz="2500" dirty="0"/>
              <a:t> </a:t>
            </a:r>
            <a:r>
              <a:rPr lang="en-US" sz="2500" dirty="0" err="1"/>
              <a:t>trạng</a:t>
            </a:r>
            <a:r>
              <a:rPr lang="en-US" sz="2500" dirty="0"/>
              <a:t> thời </a:t>
            </a:r>
            <a:r>
              <a:rPr lang="en-US" sz="2500" dirty="0" err="1"/>
              <a:t>gian</a:t>
            </a:r>
            <a:r>
              <a:rPr lang="en-US" sz="2500" dirty="0"/>
              <a:t> kiểm tra </a:t>
            </a:r>
            <a:r>
              <a:rPr lang="en-US" sz="2500" dirty="0" err="1"/>
              <a:t>kéo</a:t>
            </a:r>
            <a:r>
              <a:rPr lang="en-US" sz="2500" dirty="0"/>
              <a:t> </a:t>
            </a:r>
            <a:r>
              <a:rPr lang="en-US" sz="2500" dirty="0" err="1"/>
              <a:t>dài</a:t>
            </a:r>
            <a:r>
              <a:rPr lang="en-US" sz="2500" dirty="0"/>
              <a:t> và </a:t>
            </a:r>
            <a:r>
              <a:rPr lang="en-US" sz="2500" dirty="0" err="1"/>
              <a:t>nội</a:t>
            </a:r>
            <a:r>
              <a:rPr lang="en-US" sz="1400" dirty="0" err="1">
                <a:solidFill>
                  <a:schemeClr val="bg1"/>
                </a:solidFill>
              </a:rPr>
              <a:t>_</a:t>
            </a:r>
            <a:r>
              <a:rPr lang="en-US" sz="2500" dirty="0" err="1"/>
              <a:t>dung</a:t>
            </a:r>
            <a:r>
              <a:rPr lang="en-US" sz="2500" dirty="0"/>
              <a:t> kiểm tra bị </a:t>
            </a:r>
            <a:r>
              <a:rPr lang="en-US" sz="2500" dirty="0" err="1"/>
              <a:t>chồng</a:t>
            </a:r>
            <a:r>
              <a:rPr lang="en-US" sz="2500" dirty="0"/>
              <a:t> </a:t>
            </a:r>
            <a:r>
              <a:rPr lang="en-US" sz="2500" dirty="0" err="1"/>
              <a:t>chéo</a:t>
            </a:r>
            <a:endParaRPr lang="vi-VN" sz="25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A52BF7-D561-43E7-9E03-EACA50D6B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70" y="1970133"/>
            <a:ext cx="6695874" cy="391934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BBF0EB4-1E7D-4A27-BB61-DAF2C6DA524A}"/>
              </a:ext>
            </a:extLst>
          </p:cNvPr>
          <p:cNvSpPr/>
          <p:nvPr/>
        </p:nvSpPr>
        <p:spPr>
          <a:xfrm>
            <a:off x="8318172" y="1460124"/>
            <a:ext cx="272542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G DaxProMedium" panose="02000506060000020004" pitchFamily="50" charset="0"/>
                <a:ea typeface="+mn-ea"/>
                <a:cs typeface="+mn-cs"/>
              </a:rPr>
              <a:t>Những khó khăn chính gặp phải </a:t>
            </a:r>
          </a:p>
        </p:txBody>
      </p:sp>
      <p:pic>
        <p:nvPicPr>
          <p:cNvPr id="4" name="Picture 3" descr="A picture containing outdoor, crane&#10;&#10;Description automatically generated">
            <a:extLst>
              <a:ext uri="{FF2B5EF4-FFF2-40B4-BE49-F238E27FC236}">
                <a16:creationId xmlns:a16="http://schemas.microsoft.com/office/drawing/2014/main" id="{1DC37BCB-0816-4920-832A-C92ADB0A0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8" y="2432236"/>
            <a:ext cx="4188647" cy="345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485C3-4A19-40B4-9EA5-6916DD6A2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XÁC NHẬN MÃ HS VÀ XÁC ĐỊNH TRỊ GIÁ HẢI QUAN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FB649-B75F-446E-8293-B0AEF5BF0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213" y="3327196"/>
            <a:ext cx="3281356" cy="2760640"/>
          </a:xfrm>
        </p:spPr>
        <p:txBody>
          <a:bodyPr>
            <a:normAutofit/>
          </a:bodyPr>
          <a:lstStyle/>
          <a:p>
            <a:r>
              <a:rPr lang="vi-VN" sz="1400" dirty="0"/>
              <a:t>Tình trạng áp dụng mã HS không thống nhất giữa các cơ quan Hải quan với doanh </a:t>
            </a:r>
            <a:r>
              <a:rPr lang="vi-VN" sz="1400" dirty="0" err="1"/>
              <a:t>nghiệp</a:t>
            </a:r>
            <a:r>
              <a:rPr lang="vi-VN" sz="1400" dirty="0"/>
              <a:t>.</a:t>
            </a:r>
            <a:endParaRPr lang="en-US" sz="1400" dirty="0"/>
          </a:p>
          <a:p>
            <a:endParaRPr lang="vi-VN" sz="1400" dirty="0"/>
          </a:p>
          <a:p>
            <a:r>
              <a:rPr lang="vi-VN" sz="1400" dirty="0" err="1"/>
              <a:t>Việc</a:t>
            </a:r>
            <a:r>
              <a:rPr lang="vi-VN" sz="1400" dirty="0"/>
              <a:t> tham vấn trước cơ quan Hải quan về mã HS không dễ dàng. Kết quả giám định mã HS của cơ quan Hải quan mất khá nhiều thời gian.</a:t>
            </a:r>
            <a:endParaRPr lang="en-US" sz="1400" dirty="0"/>
          </a:p>
          <a:p>
            <a:endParaRPr lang="vi-VN" sz="1400" dirty="0"/>
          </a:p>
          <a:p>
            <a:r>
              <a:rPr lang="vi-VN" sz="1400" dirty="0"/>
              <a:t>Một số trường hợp xác định trị giá hải quan còn thiếu cơ sở, không thuyết phục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04865-D9C2-4A5E-A24C-2D9091E9E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9" y="822323"/>
            <a:ext cx="3854006" cy="2751139"/>
          </a:xfrm>
        </p:spPr>
        <p:txBody>
          <a:bodyPr>
            <a:normAutofit/>
          </a:bodyPr>
          <a:lstStyle/>
          <a:p>
            <a:r>
              <a:rPr lang="vi-VN" sz="2400" dirty="0"/>
              <a:t>Doanh nghiệp thường gặp trở ngại ở giai đoạn trước khi khai hải quan (đối với xác nhận mã HS) </a:t>
            </a:r>
            <a:r>
              <a:rPr lang="vi-VN" sz="2400" dirty="0" err="1"/>
              <a:t>và</a:t>
            </a:r>
            <a:r>
              <a:rPr lang="vi-VN" sz="2400" dirty="0"/>
              <a:t> </a:t>
            </a:r>
            <a:r>
              <a:rPr lang="en-US" sz="2400" dirty="0"/>
              <a:t>ở </a:t>
            </a:r>
            <a:r>
              <a:rPr lang="vi-VN" sz="2400" dirty="0"/>
              <a:t>giai đoạn khai hải quan (với xác định trị giá hải quan)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EBBDBC-471D-4A66-BC9D-55A5689AC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114" y="1238246"/>
            <a:ext cx="6564898" cy="1702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9CD661-BDF0-4CB7-ACA6-CEF756A02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250" y="4163173"/>
            <a:ext cx="6564899" cy="17036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F77CD1-6755-4C5E-860C-9EC3E18D7E3F}"/>
              </a:ext>
            </a:extLst>
          </p:cNvPr>
          <p:cNvSpPr/>
          <p:nvPr/>
        </p:nvSpPr>
        <p:spPr>
          <a:xfrm>
            <a:off x="7054707" y="938415"/>
            <a:ext cx="417935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G DaxProMedium" panose="02000506060000020004" pitchFamily="50" charset="0"/>
                <a:ea typeface="+mn-ea"/>
                <a:cs typeface="+mn-cs"/>
              </a:rPr>
              <a:t>Khó khăn khi kiểm tra, </a:t>
            </a: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A83195"/>
                </a:solidFill>
                <a:effectLst/>
                <a:uLnTx/>
                <a:uFillTx/>
                <a:latin typeface="AG DaxProMedium" panose="02000506060000020004" pitchFamily="50" charset="0"/>
                <a:ea typeface="+mn-ea"/>
                <a:cs typeface="+mn-cs"/>
              </a:rPr>
              <a:t>xác nhận </a:t>
            </a:r>
            <a:r>
              <a:rPr kumimoji="0" lang="vi-V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A83195"/>
                </a:solidFill>
                <a:effectLst/>
                <a:uLnTx/>
                <a:uFillTx/>
                <a:latin typeface="AG DaxProMedium" panose="02000506060000020004" pitchFamily="50" charset="0"/>
                <a:ea typeface="+mn-ea"/>
                <a:cs typeface="+mn-cs"/>
              </a:rPr>
              <a:t>mã</a:t>
            </a: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A83195"/>
                </a:solidFill>
                <a:effectLst/>
                <a:uLnTx/>
                <a:uFillTx/>
                <a:latin typeface="AG DaxProMedium" panose="02000506060000020004" pitchFamily="50" charset="0"/>
                <a:ea typeface="+mn-ea"/>
                <a:cs typeface="+mn-cs"/>
              </a:rPr>
              <a:t> HS</a:t>
            </a:r>
            <a:endParaRPr kumimoji="0" lang="vi-VN" sz="14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G DaxProMedium" panose="02000506060000020004" pitchFamily="50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77584A-40D7-470E-9532-AE88B94BCC04}"/>
              </a:ext>
            </a:extLst>
          </p:cNvPr>
          <p:cNvSpPr/>
          <p:nvPr/>
        </p:nvSpPr>
        <p:spPr>
          <a:xfrm>
            <a:off x="7054707" y="3711424"/>
            <a:ext cx="390523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G DaxProMedium" panose="02000506060000020004" pitchFamily="50" charset="0"/>
                <a:ea typeface="+mn-ea"/>
                <a:cs typeface="+mn-cs"/>
              </a:rPr>
              <a:t>Khó khăn khi tham vấn </a:t>
            </a: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A83195"/>
                </a:solidFill>
                <a:effectLst/>
                <a:uLnTx/>
                <a:uFillTx/>
                <a:latin typeface="AG DaxProMedium" panose="02000506060000020004" pitchFamily="50" charset="0"/>
                <a:ea typeface="+mn-ea"/>
                <a:cs typeface="+mn-cs"/>
              </a:rPr>
              <a:t>xác định trị giá hải quan</a:t>
            </a: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E8828C25-7F6A-4E93-903A-F1628CE44C65}"/>
              </a:ext>
            </a:extLst>
          </p:cNvPr>
          <p:cNvSpPr>
            <a:spLocks noEditPoints="1"/>
          </p:cNvSpPr>
          <p:nvPr/>
        </p:nvSpPr>
        <p:spPr bwMode="auto">
          <a:xfrm>
            <a:off x="510564" y="3352673"/>
            <a:ext cx="457782" cy="220216"/>
          </a:xfrm>
          <a:custGeom>
            <a:avLst/>
            <a:gdLst>
              <a:gd name="T0" fmla="*/ 159 w 160"/>
              <a:gd name="T1" fmla="*/ 1 h 76"/>
              <a:gd name="T2" fmla="*/ 158 w 160"/>
              <a:gd name="T3" fmla="*/ 0 h 76"/>
              <a:gd name="T4" fmla="*/ 131 w 160"/>
              <a:gd name="T5" fmla="*/ 0 h 76"/>
              <a:gd name="T6" fmla="*/ 131 w 160"/>
              <a:gd name="T7" fmla="*/ 0 h 76"/>
              <a:gd name="T8" fmla="*/ 131 w 160"/>
              <a:gd name="T9" fmla="*/ 0 h 76"/>
              <a:gd name="T10" fmla="*/ 106 w 160"/>
              <a:gd name="T11" fmla="*/ 0 h 76"/>
              <a:gd name="T12" fmla="*/ 106 w 160"/>
              <a:gd name="T13" fmla="*/ 0 h 76"/>
              <a:gd name="T14" fmla="*/ 105 w 160"/>
              <a:gd name="T15" fmla="*/ 0 h 76"/>
              <a:gd name="T16" fmla="*/ 80 w 160"/>
              <a:gd name="T17" fmla="*/ 0 h 76"/>
              <a:gd name="T18" fmla="*/ 80 w 160"/>
              <a:gd name="T19" fmla="*/ 0 h 76"/>
              <a:gd name="T20" fmla="*/ 80 w 160"/>
              <a:gd name="T21" fmla="*/ 0 h 76"/>
              <a:gd name="T22" fmla="*/ 55 w 160"/>
              <a:gd name="T23" fmla="*/ 0 h 76"/>
              <a:gd name="T24" fmla="*/ 54 w 160"/>
              <a:gd name="T25" fmla="*/ 0 h 76"/>
              <a:gd name="T26" fmla="*/ 54 w 160"/>
              <a:gd name="T27" fmla="*/ 0 h 76"/>
              <a:gd name="T28" fmla="*/ 29 w 160"/>
              <a:gd name="T29" fmla="*/ 0 h 76"/>
              <a:gd name="T30" fmla="*/ 29 w 160"/>
              <a:gd name="T31" fmla="*/ 0 h 76"/>
              <a:gd name="T32" fmla="*/ 29 w 160"/>
              <a:gd name="T33" fmla="*/ 0 h 76"/>
              <a:gd name="T34" fmla="*/ 3 w 160"/>
              <a:gd name="T35" fmla="*/ 0 h 76"/>
              <a:gd name="T36" fmla="*/ 0 w 160"/>
              <a:gd name="T37" fmla="*/ 3 h 76"/>
              <a:gd name="T38" fmla="*/ 0 w 160"/>
              <a:gd name="T39" fmla="*/ 74 h 76"/>
              <a:gd name="T40" fmla="*/ 1 w 160"/>
              <a:gd name="T41" fmla="*/ 76 h 76"/>
              <a:gd name="T42" fmla="*/ 3 w 160"/>
              <a:gd name="T43" fmla="*/ 76 h 76"/>
              <a:gd name="T44" fmla="*/ 157 w 160"/>
              <a:gd name="T45" fmla="*/ 76 h 76"/>
              <a:gd name="T46" fmla="*/ 160 w 160"/>
              <a:gd name="T47" fmla="*/ 74 h 76"/>
              <a:gd name="T48" fmla="*/ 160 w 160"/>
              <a:gd name="T49" fmla="*/ 3 h 76"/>
              <a:gd name="T50" fmla="*/ 159 w 160"/>
              <a:gd name="T51" fmla="*/ 1 h 76"/>
              <a:gd name="T52" fmla="*/ 155 w 160"/>
              <a:gd name="T53" fmla="*/ 71 h 76"/>
              <a:gd name="T54" fmla="*/ 5 w 160"/>
              <a:gd name="T55" fmla="*/ 71 h 76"/>
              <a:gd name="T56" fmla="*/ 5 w 160"/>
              <a:gd name="T57" fmla="*/ 5 h 76"/>
              <a:gd name="T58" fmla="*/ 26 w 160"/>
              <a:gd name="T59" fmla="*/ 5 h 76"/>
              <a:gd name="T60" fmla="*/ 26 w 160"/>
              <a:gd name="T61" fmla="*/ 20 h 76"/>
              <a:gd name="T62" fmla="*/ 29 w 160"/>
              <a:gd name="T63" fmla="*/ 22 h 76"/>
              <a:gd name="T64" fmla="*/ 31 w 160"/>
              <a:gd name="T65" fmla="*/ 20 h 76"/>
              <a:gd name="T66" fmla="*/ 31 w 160"/>
              <a:gd name="T67" fmla="*/ 5 h 76"/>
              <a:gd name="T68" fmla="*/ 52 w 160"/>
              <a:gd name="T69" fmla="*/ 5 h 76"/>
              <a:gd name="T70" fmla="*/ 52 w 160"/>
              <a:gd name="T71" fmla="*/ 31 h 76"/>
              <a:gd name="T72" fmla="*/ 54 w 160"/>
              <a:gd name="T73" fmla="*/ 34 h 76"/>
              <a:gd name="T74" fmla="*/ 57 w 160"/>
              <a:gd name="T75" fmla="*/ 31 h 76"/>
              <a:gd name="T76" fmla="*/ 57 w 160"/>
              <a:gd name="T77" fmla="*/ 5 h 76"/>
              <a:gd name="T78" fmla="*/ 78 w 160"/>
              <a:gd name="T79" fmla="*/ 5 h 76"/>
              <a:gd name="T80" fmla="*/ 78 w 160"/>
              <a:gd name="T81" fmla="*/ 20 h 76"/>
              <a:gd name="T82" fmla="*/ 80 w 160"/>
              <a:gd name="T83" fmla="*/ 22 h 76"/>
              <a:gd name="T84" fmla="*/ 83 w 160"/>
              <a:gd name="T85" fmla="*/ 20 h 76"/>
              <a:gd name="T86" fmla="*/ 83 w 160"/>
              <a:gd name="T87" fmla="*/ 5 h 76"/>
              <a:gd name="T88" fmla="*/ 103 w 160"/>
              <a:gd name="T89" fmla="*/ 5 h 76"/>
              <a:gd name="T90" fmla="*/ 103 w 160"/>
              <a:gd name="T91" fmla="*/ 31 h 76"/>
              <a:gd name="T92" fmla="*/ 106 w 160"/>
              <a:gd name="T93" fmla="*/ 34 h 76"/>
              <a:gd name="T94" fmla="*/ 108 w 160"/>
              <a:gd name="T95" fmla="*/ 31 h 76"/>
              <a:gd name="T96" fmla="*/ 108 w 160"/>
              <a:gd name="T97" fmla="*/ 5 h 76"/>
              <a:gd name="T98" fmla="*/ 129 w 160"/>
              <a:gd name="T99" fmla="*/ 5 h 76"/>
              <a:gd name="T100" fmla="*/ 129 w 160"/>
              <a:gd name="T101" fmla="*/ 20 h 76"/>
              <a:gd name="T102" fmla="*/ 131 w 160"/>
              <a:gd name="T103" fmla="*/ 22 h 76"/>
              <a:gd name="T104" fmla="*/ 134 w 160"/>
              <a:gd name="T105" fmla="*/ 20 h 76"/>
              <a:gd name="T106" fmla="*/ 134 w 160"/>
              <a:gd name="T107" fmla="*/ 5 h 76"/>
              <a:gd name="T108" fmla="*/ 155 w 160"/>
              <a:gd name="T109" fmla="*/ 5 h 76"/>
              <a:gd name="T110" fmla="*/ 155 w 160"/>
              <a:gd name="T111" fmla="*/ 71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60" h="76">
                <a:moveTo>
                  <a:pt x="159" y="1"/>
                </a:moveTo>
                <a:cubicBezTo>
                  <a:pt x="159" y="0"/>
                  <a:pt x="158" y="0"/>
                  <a:pt x="158" y="0"/>
                </a:cubicBezTo>
                <a:cubicBezTo>
                  <a:pt x="131" y="0"/>
                  <a:pt x="131" y="0"/>
                  <a:pt x="131" y="0"/>
                </a:cubicBezTo>
                <a:cubicBezTo>
                  <a:pt x="131" y="0"/>
                  <a:pt x="131" y="0"/>
                  <a:pt x="131" y="0"/>
                </a:cubicBezTo>
                <a:cubicBezTo>
                  <a:pt x="131" y="0"/>
                  <a:pt x="131" y="0"/>
                  <a:pt x="131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06" y="0"/>
                  <a:pt x="105" y="0"/>
                  <a:pt x="105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55" y="0"/>
                  <a:pt x="55" y="0"/>
                  <a:pt x="5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4"/>
                  <a:pt x="0" y="75"/>
                  <a:pt x="1" y="76"/>
                </a:cubicBezTo>
                <a:cubicBezTo>
                  <a:pt x="1" y="76"/>
                  <a:pt x="2" y="76"/>
                  <a:pt x="3" y="76"/>
                </a:cubicBezTo>
                <a:cubicBezTo>
                  <a:pt x="157" y="76"/>
                  <a:pt x="157" y="76"/>
                  <a:pt x="157" y="76"/>
                </a:cubicBezTo>
                <a:cubicBezTo>
                  <a:pt x="159" y="76"/>
                  <a:pt x="160" y="75"/>
                  <a:pt x="160" y="74"/>
                </a:cubicBezTo>
                <a:cubicBezTo>
                  <a:pt x="160" y="3"/>
                  <a:pt x="160" y="3"/>
                  <a:pt x="160" y="3"/>
                </a:cubicBezTo>
                <a:cubicBezTo>
                  <a:pt x="160" y="2"/>
                  <a:pt x="160" y="1"/>
                  <a:pt x="159" y="1"/>
                </a:cubicBezTo>
                <a:close/>
                <a:moveTo>
                  <a:pt x="155" y="71"/>
                </a:moveTo>
                <a:cubicBezTo>
                  <a:pt x="5" y="71"/>
                  <a:pt x="5" y="71"/>
                  <a:pt x="5" y="71"/>
                </a:cubicBezTo>
                <a:cubicBezTo>
                  <a:pt x="5" y="5"/>
                  <a:pt x="5" y="5"/>
                  <a:pt x="5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1"/>
                  <a:pt x="28" y="22"/>
                  <a:pt x="29" y="22"/>
                </a:cubicBezTo>
                <a:cubicBezTo>
                  <a:pt x="30" y="22"/>
                  <a:pt x="31" y="21"/>
                  <a:pt x="31" y="20"/>
                </a:cubicBezTo>
                <a:cubicBezTo>
                  <a:pt x="31" y="5"/>
                  <a:pt x="31" y="5"/>
                  <a:pt x="31" y="5"/>
                </a:cubicBezTo>
                <a:cubicBezTo>
                  <a:pt x="52" y="5"/>
                  <a:pt x="52" y="5"/>
                  <a:pt x="52" y="5"/>
                </a:cubicBezTo>
                <a:cubicBezTo>
                  <a:pt x="52" y="31"/>
                  <a:pt x="52" y="31"/>
                  <a:pt x="52" y="31"/>
                </a:cubicBezTo>
                <a:cubicBezTo>
                  <a:pt x="52" y="33"/>
                  <a:pt x="53" y="34"/>
                  <a:pt x="54" y="34"/>
                </a:cubicBezTo>
                <a:cubicBezTo>
                  <a:pt x="56" y="34"/>
                  <a:pt x="57" y="33"/>
                  <a:pt x="57" y="31"/>
                </a:cubicBezTo>
                <a:cubicBezTo>
                  <a:pt x="57" y="5"/>
                  <a:pt x="57" y="5"/>
                  <a:pt x="57" y="5"/>
                </a:cubicBezTo>
                <a:cubicBezTo>
                  <a:pt x="78" y="5"/>
                  <a:pt x="78" y="5"/>
                  <a:pt x="78" y="5"/>
                </a:cubicBezTo>
                <a:cubicBezTo>
                  <a:pt x="78" y="20"/>
                  <a:pt x="78" y="20"/>
                  <a:pt x="78" y="20"/>
                </a:cubicBezTo>
                <a:cubicBezTo>
                  <a:pt x="78" y="21"/>
                  <a:pt x="79" y="22"/>
                  <a:pt x="80" y="22"/>
                </a:cubicBezTo>
                <a:cubicBezTo>
                  <a:pt x="81" y="22"/>
                  <a:pt x="83" y="21"/>
                  <a:pt x="83" y="20"/>
                </a:cubicBezTo>
                <a:cubicBezTo>
                  <a:pt x="83" y="5"/>
                  <a:pt x="83" y="5"/>
                  <a:pt x="83" y="5"/>
                </a:cubicBezTo>
                <a:cubicBezTo>
                  <a:pt x="103" y="5"/>
                  <a:pt x="103" y="5"/>
                  <a:pt x="103" y="5"/>
                </a:cubicBezTo>
                <a:cubicBezTo>
                  <a:pt x="103" y="31"/>
                  <a:pt x="103" y="31"/>
                  <a:pt x="103" y="31"/>
                </a:cubicBezTo>
                <a:cubicBezTo>
                  <a:pt x="103" y="33"/>
                  <a:pt x="104" y="34"/>
                  <a:pt x="106" y="34"/>
                </a:cubicBezTo>
                <a:cubicBezTo>
                  <a:pt x="107" y="34"/>
                  <a:pt x="108" y="33"/>
                  <a:pt x="108" y="31"/>
                </a:cubicBezTo>
                <a:cubicBezTo>
                  <a:pt x="108" y="5"/>
                  <a:pt x="108" y="5"/>
                  <a:pt x="108" y="5"/>
                </a:cubicBezTo>
                <a:cubicBezTo>
                  <a:pt x="129" y="5"/>
                  <a:pt x="129" y="5"/>
                  <a:pt x="129" y="5"/>
                </a:cubicBezTo>
                <a:cubicBezTo>
                  <a:pt x="129" y="20"/>
                  <a:pt x="129" y="20"/>
                  <a:pt x="129" y="20"/>
                </a:cubicBezTo>
                <a:cubicBezTo>
                  <a:pt x="129" y="21"/>
                  <a:pt x="130" y="22"/>
                  <a:pt x="131" y="22"/>
                </a:cubicBezTo>
                <a:cubicBezTo>
                  <a:pt x="132" y="22"/>
                  <a:pt x="134" y="21"/>
                  <a:pt x="134" y="20"/>
                </a:cubicBezTo>
                <a:cubicBezTo>
                  <a:pt x="134" y="5"/>
                  <a:pt x="134" y="5"/>
                  <a:pt x="134" y="5"/>
                </a:cubicBezTo>
                <a:cubicBezTo>
                  <a:pt x="155" y="5"/>
                  <a:pt x="155" y="5"/>
                  <a:pt x="155" y="5"/>
                </a:cubicBezTo>
                <a:lnTo>
                  <a:pt x="155" y="71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G DaxProRegular"/>
              <a:ea typeface="+mn-ea"/>
              <a:cs typeface="+mn-cs"/>
            </a:endParaRPr>
          </a:p>
        </p:txBody>
      </p:sp>
      <p:sp>
        <p:nvSpPr>
          <p:cNvPr id="11" name="Freeform 52">
            <a:extLst>
              <a:ext uri="{FF2B5EF4-FFF2-40B4-BE49-F238E27FC236}">
                <a16:creationId xmlns:a16="http://schemas.microsoft.com/office/drawing/2014/main" id="{A74DA39D-39C2-4566-9385-BABCF3D673D5}"/>
              </a:ext>
            </a:extLst>
          </p:cNvPr>
          <p:cNvSpPr>
            <a:spLocks noEditPoints="1"/>
          </p:cNvSpPr>
          <p:nvPr/>
        </p:nvSpPr>
        <p:spPr bwMode="auto">
          <a:xfrm>
            <a:off x="512152" y="4384232"/>
            <a:ext cx="456446" cy="461785"/>
          </a:xfrm>
          <a:custGeom>
            <a:avLst/>
            <a:gdLst>
              <a:gd name="T0" fmla="*/ 159 w 159"/>
              <a:gd name="T1" fmla="*/ 67 h 160"/>
              <a:gd name="T2" fmla="*/ 59 w 159"/>
              <a:gd name="T3" fmla="*/ 8 h 160"/>
              <a:gd name="T4" fmla="*/ 62 w 159"/>
              <a:gd name="T5" fmla="*/ 12 h 160"/>
              <a:gd name="T6" fmla="*/ 154 w 159"/>
              <a:gd name="T7" fmla="*/ 67 h 160"/>
              <a:gd name="T8" fmla="*/ 130 w 159"/>
              <a:gd name="T9" fmla="*/ 116 h 160"/>
              <a:gd name="T10" fmla="*/ 94 w 159"/>
              <a:gd name="T11" fmla="*/ 119 h 160"/>
              <a:gd name="T12" fmla="*/ 62 w 159"/>
              <a:gd name="T13" fmla="*/ 99 h 160"/>
              <a:gd name="T14" fmla="*/ 44 w 159"/>
              <a:gd name="T15" fmla="*/ 65 h 160"/>
              <a:gd name="T16" fmla="*/ 27 w 159"/>
              <a:gd name="T17" fmla="*/ 20 h 160"/>
              <a:gd name="T18" fmla="*/ 5 w 159"/>
              <a:gd name="T19" fmla="*/ 34 h 160"/>
              <a:gd name="T20" fmla="*/ 41 w 159"/>
              <a:gd name="T21" fmla="*/ 120 h 160"/>
              <a:gd name="T22" fmla="*/ 114 w 159"/>
              <a:gd name="T23" fmla="*/ 160 h 160"/>
              <a:gd name="T24" fmla="*/ 130 w 159"/>
              <a:gd name="T25" fmla="*/ 153 h 160"/>
              <a:gd name="T26" fmla="*/ 133 w 159"/>
              <a:gd name="T27" fmla="*/ 120 h 160"/>
              <a:gd name="T28" fmla="*/ 137 w 159"/>
              <a:gd name="T29" fmla="*/ 134 h 160"/>
              <a:gd name="T30" fmla="*/ 124 w 159"/>
              <a:gd name="T31" fmla="*/ 152 h 160"/>
              <a:gd name="T32" fmla="*/ 44 w 159"/>
              <a:gd name="T33" fmla="*/ 117 h 160"/>
              <a:gd name="T34" fmla="*/ 9 w 159"/>
              <a:gd name="T35" fmla="*/ 37 h 160"/>
              <a:gd name="T36" fmla="*/ 27 w 159"/>
              <a:gd name="T37" fmla="*/ 24 h 160"/>
              <a:gd name="T38" fmla="*/ 40 w 159"/>
              <a:gd name="T39" fmla="*/ 33 h 160"/>
              <a:gd name="T40" fmla="*/ 39 w 159"/>
              <a:gd name="T41" fmla="*/ 63 h 160"/>
              <a:gd name="T42" fmla="*/ 80 w 159"/>
              <a:gd name="T43" fmla="*/ 120 h 160"/>
              <a:gd name="T44" fmla="*/ 99 w 159"/>
              <a:gd name="T45" fmla="*/ 120 h 160"/>
              <a:gd name="T46" fmla="*/ 137 w 159"/>
              <a:gd name="T47" fmla="*/ 134 h 160"/>
              <a:gd name="T48" fmla="*/ 87 w 159"/>
              <a:gd name="T49" fmla="*/ 46 h 160"/>
              <a:gd name="T50" fmla="*/ 77 w 159"/>
              <a:gd name="T51" fmla="*/ 48 h 160"/>
              <a:gd name="T52" fmla="*/ 75 w 159"/>
              <a:gd name="T53" fmla="*/ 43 h 160"/>
              <a:gd name="T54" fmla="*/ 78 w 159"/>
              <a:gd name="T55" fmla="*/ 42 h 160"/>
              <a:gd name="T56" fmla="*/ 99 w 159"/>
              <a:gd name="T57" fmla="*/ 50 h 160"/>
              <a:gd name="T58" fmla="*/ 84 w 159"/>
              <a:gd name="T59" fmla="*/ 65 h 160"/>
              <a:gd name="T60" fmla="*/ 98 w 159"/>
              <a:gd name="T61" fmla="*/ 73 h 160"/>
              <a:gd name="T62" fmla="*/ 98 w 159"/>
              <a:gd name="T63" fmla="*/ 77 h 160"/>
              <a:gd name="T64" fmla="*/ 75 w 159"/>
              <a:gd name="T65" fmla="*/ 78 h 160"/>
              <a:gd name="T66" fmla="*/ 74 w 159"/>
              <a:gd name="T67" fmla="*/ 75 h 160"/>
              <a:gd name="T68" fmla="*/ 90 w 159"/>
              <a:gd name="T69" fmla="*/ 55 h 160"/>
              <a:gd name="T70" fmla="*/ 127 w 159"/>
              <a:gd name="T71" fmla="*/ 41 h 160"/>
              <a:gd name="T72" fmla="*/ 120 w 159"/>
              <a:gd name="T73" fmla="*/ 41 h 160"/>
              <a:gd name="T74" fmla="*/ 107 w 159"/>
              <a:gd name="T75" fmla="*/ 58 h 160"/>
              <a:gd name="T76" fmla="*/ 103 w 159"/>
              <a:gd name="T77" fmla="*/ 63 h 160"/>
              <a:gd name="T78" fmla="*/ 104 w 159"/>
              <a:gd name="T79" fmla="*/ 68 h 160"/>
              <a:gd name="T80" fmla="*/ 122 w 159"/>
              <a:gd name="T81" fmla="*/ 77 h 160"/>
              <a:gd name="T82" fmla="*/ 127 w 159"/>
              <a:gd name="T83" fmla="*/ 78 h 160"/>
              <a:gd name="T84" fmla="*/ 128 w 159"/>
              <a:gd name="T85" fmla="*/ 68 h 160"/>
              <a:gd name="T86" fmla="*/ 132 w 159"/>
              <a:gd name="T87" fmla="*/ 68 h 160"/>
              <a:gd name="T88" fmla="*/ 132 w 159"/>
              <a:gd name="T89" fmla="*/ 64 h 160"/>
              <a:gd name="T90" fmla="*/ 128 w 159"/>
              <a:gd name="T91" fmla="*/ 63 h 160"/>
              <a:gd name="T92" fmla="*/ 127 w 159"/>
              <a:gd name="T93" fmla="*/ 41 h 160"/>
              <a:gd name="T94" fmla="*/ 122 w 159"/>
              <a:gd name="T95" fmla="*/ 63 h 160"/>
              <a:gd name="T96" fmla="*/ 110 w 159"/>
              <a:gd name="T97" fmla="*/ 62 h 160"/>
              <a:gd name="T98" fmla="*/ 121 w 159"/>
              <a:gd name="T99" fmla="*/ 48 h 160"/>
              <a:gd name="T100" fmla="*/ 122 w 159"/>
              <a:gd name="T101" fmla="*/ 5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59" h="160">
                <a:moveTo>
                  <a:pt x="145" y="108"/>
                </a:moveTo>
                <a:cubicBezTo>
                  <a:pt x="154" y="96"/>
                  <a:pt x="159" y="82"/>
                  <a:pt x="159" y="67"/>
                </a:cubicBezTo>
                <a:cubicBezTo>
                  <a:pt x="159" y="30"/>
                  <a:pt x="128" y="0"/>
                  <a:pt x="91" y="0"/>
                </a:cubicBezTo>
                <a:cubicBezTo>
                  <a:pt x="80" y="0"/>
                  <a:pt x="69" y="3"/>
                  <a:pt x="59" y="8"/>
                </a:cubicBezTo>
                <a:cubicBezTo>
                  <a:pt x="58" y="9"/>
                  <a:pt x="58" y="10"/>
                  <a:pt x="58" y="11"/>
                </a:cubicBezTo>
                <a:cubicBezTo>
                  <a:pt x="59" y="13"/>
                  <a:pt x="60" y="13"/>
                  <a:pt x="62" y="12"/>
                </a:cubicBezTo>
                <a:cubicBezTo>
                  <a:pt x="71" y="7"/>
                  <a:pt x="81" y="5"/>
                  <a:pt x="91" y="5"/>
                </a:cubicBezTo>
                <a:cubicBezTo>
                  <a:pt x="126" y="5"/>
                  <a:pt x="154" y="33"/>
                  <a:pt x="154" y="67"/>
                </a:cubicBezTo>
                <a:cubicBezTo>
                  <a:pt x="154" y="81"/>
                  <a:pt x="149" y="94"/>
                  <a:pt x="141" y="105"/>
                </a:cubicBezTo>
                <a:cubicBezTo>
                  <a:pt x="138" y="109"/>
                  <a:pt x="134" y="113"/>
                  <a:pt x="130" y="116"/>
                </a:cubicBezTo>
                <a:cubicBezTo>
                  <a:pt x="111" y="102"/>
                  <a:pt x="104" y="109"/>
                  <a:pt x="96" y="117"/>
                </a:cubicBezTo>
                <a:cubicBezTo>
                  <a:pt x="94" y="119"/>
                  <a:pt x="94" y="119"/>
                  <a:pt x="94" y="119"/>
                </a:cubicBezTo>
                <a:cubicBezTo>
                  <a:pt x="92" y="121"/>
                  <a:pt x="86" y="118"/>
                  <a:pt x="82" y="116"/>
                </a:cubicBezTo>
                <a:cubicBezTo>
                  <a:pt x="77" y="112"/>
                  <a:pt x="70" y="106"/>
                  <a:pt x="62" y="99"/>
                </a:cubicBezTo>
                <a:cubicBezTo>
                  <a:pt x="38" y="74"/>
                  <a:pt x="41" y="68"/>
                  <a:pt x="42" y="67"/>
                </a:cubicBezTo>
                <a:cubicBezTo>
                  <a:pt x="44" y="65"/>
                  <a:pt x="44" y="65"/>
                  <a:pt x="44" y="65"/>
                </a:cubicBezTo>
                <a:cubicBezTo>
                  <a:pt x="52" y="57"/>
                  <a:pt x="59" y="50"/>
                  <a:pt x="43" y="30"/>
                </a:cubicBezTo>
                <a:cubicBezTo>
                  <a:pt x="38" y="23"/>
                  <a:pt x="33" y="20"/>
                  <a:pt x="27" y="20"/>
                </a:cubicBezTo>
                <a:cubicBezTo>
                  <a:pt x="19" y="19"/>
                  <a:pt x="13" y="26"/>
                  <a:pt x="8" y="31"/>
                </a:cubicBezTo>
                <a:cubicBezTo>
                  <a:pt x="7" y="32"/>
                  <a:pt x="6" y="33"/>
                  <a:pt x="5" y="34"/>
                </a:cubicBezTo>
                <a:cubicBezTo>
                  <a:pt x="0" y="40"/>
                  <a:pt x="0" y="52"/>
                  <a:pt x="5" y="68"/>
                </a:cubicBezTo>
                <a:cubicBezTo>
                  <a:pt x="12" y="85"/>
                  <a:pt x="24" y="103"/>
                  <a:pt x="41" y="120"/>
                </a:cubicBezTo>
                <a:cubicBezTo>
                  <a:pt x="58" y="137"/>
                  <a:pt x="76" y="149"/>
                  <a:pt x="93" y="156"/>
                </a:cubicBezTo>
                <a:cubicBezTo>
                  <a:pt x="101" y="159"/>
                  <a:pt x="108" y="160"/>
                  <a:pt x="114" y="160"/>
                </a:cubicBezTo>
                <a:cubicBezTo>
                  <a:pt x="120" y="160"/>
                  <a:pt x="124" y="159"/>
                  <a:pt x="127" y="156"/>
                </a:cubicBezTo>
                <a:cubicBezTo>
                  <a:pt x="128" y="155"/>
                  <a:pt x="129" y="154"/>
                  <a:pt x="130" y="153"/>
                </a:cubicBezTo>
                <a:cubicBezTo>
                  <a:pt x="135" y="148"/>
                  <a:pt x="142" y="142"/>
                  <a:pt x="141" y="134"/>
                </a:cubicBezTo>
                <a:cubicBezTo>
                  <a:pt x="141" y="129"/>
                  <a:pt x="139" y="124"/>
                  <a:pt x="133" y="120"/>
                </a:cubicBezTo>
                <a:cubicBezTo>
                  <a:pt x="138" y="116"/>
                  <a:pt x="142" y="112"/>
                  <a:pt x="145" y="108"/>
                </a:cubicBezTo>
                <a:close/>
                <a:moveTo>
                  <a:pt x="137" y="134"/>
                </a:moveTo>
                <a:cubicBezTo>
                  <a:pt x="137" y="140"/>
                  <a:pt x="131" y="145"/>
                  <a:pt x="127" y="150"/>
                </a:cubicBezTo>
                <a:cubicBezTo>
                  <a:pt x="126" y="151"/>
                  <a:pt x="125" y="151"/>
                  <a:pt x="124" y="152"/>
                </a:cubicBezTo>
                <a:cubicBezTo>
                  <a:pt x="120" y="157"/>
                  <a:pt x="108" y="156"/>
                  <a:pt x="95" y="151"/>
                </a:cubicBezTo>
                <a:cubicBezTo>
                  <a:pt x="78" y="145"/>
                  <a:pt x="61" y="133"/>
                  <a:pt x="44" y="117"/>
                </a:cubicBezTo>
                <a:cubicBezTo>
                  <a:pt x="28" y="100"/>
                  <a:pt x="16" y="83"/>
                  <a:pt x="10" y="66"/>
                </a:cubicBezTo>
                <a:cubicBezTo>
                  <a:pt x="5" y="53"/>
                  <a:pt x="4" y="41"/>
                  <a:pt x="9" y="37"/>
                </a:cubicBezTo>
                <a:cubicBezTo>
                  <a:pt x="10" y="36"/>
                  <a:pt x="10" y="35"/>
                  <a:pt x="11" y="34"/>
                </a:cubicBezTo>
                <a:cubicBezTo>
                  <a:pt x="16" y="30"/>
                  <a:pt x="21" y="24"/>
                  <a:pt x="27" y="24"/>
                </a:cubicBezTo>
                <a:cubicBezTo>
                  <a:pt x="27" y="24"/>
                  <a:pt x="27" y="24"/>
                  <a:pt x="27" y="24"/>
                </a:cubicBezTo>
                <a:cubicBezTo>
                  <a:pt x="31" y="24"/>
                  <a:pt x="35" y="27"/>
                  <a:pt x="40" y="33"/>
                </a:cubicBezTo>
                <a:cubicBezTo>
                  <a:pt x="53" y="50"/>
                  <a:pt x="48" y="54"/>
                  <a:pt x="41" y="62"/>
                </a:cubicBezTo>
                <a:cubicBezTo>
                  <a:pt x="39" y="63"/>
                  <a:pt x="39" y="63"/>
                  <a:pt x="39" y="63"/>
                </a:cubicBezTo>
                <a:cubicBezTo>
                  <a:pt x="33" y="70"/>
                  <a:pt x="39" y="82"/>
                  <a:pt x="59" y="102"/>
                </a:cubicBezTo>
                <a:cubicBezTo>
                  <a:pt x="67" y="110"/>
                  <a:pt x="74" y="116"/>
                  <a:pt x="80" y="120"/>
                </a:cubicBezTo>
                <a:cubicBezTo>
                  <a:pt x="88" y="125"/>
                  <a:pt x="94" y="126"/>
                  <a:pt x="98" y="122"/>
                </a:cubicBezTo>
                <a:cubicBezTo>
                  <a:pt x="99" y="120"/>
                  <a:pt x="99" y="120"/>
                  <a:pt x="99" y="120"/>
                </a:cubicBezTo>
                <a:cubicBezTo>
                  <a:pt x="107" y="113"/>
                  <a:pt x="111" y="108"/>
                  <a:pt x="128" y="121"/>
                </a:cubicBezTo>
                <a:cubicBezTo>
                  <a:pt x="134" y="126"/>
                  <a:pt x="137" y="130"/>
                  <a:pt x="137" y="134"/>
                </a:cubicBezTo>
                <a:close/>
                <a:moveTo>
                  <a:pt x="93" y="50"/>
                </a:moveTo>
                <a:cubicBezTo>
                  <a:pt x="93" y="47"/>
                  <a:pt x="91" y="46"/>
                  <a:pt x="87" y="46"/>
                </a:cubicBezTo>
                <a:cubicBezTo>
                  <a:pt x="84" y="46"/>
                  <a:pt x="82" y="46"/>
                  <a:pt x="80" y="47"/>
                </a:cubicBezTo>
                <a:cubicBezTo>
                  <a:pt x="77" y="48"/>
                  <a:pt x="77" y="48"/>
                  <a:pt x="77" y="48"/>
                </a:cubicBezTo>
                <a:cubicBezTo>
                  <a:pt x="77" y="48"/>
                  <a:pt x="76" y="48"/>
                  <a:pt x="76" y="47"/>
                </a:cubicBezTo>
                <a:cubicBezTo>
                  <a:pt x="75" y="43"/>
                  <a:pt x="75" y="43"/>
                  <a:pt x="75" y="43"/>
                </a:cubicBezTo>
                <a:cubicBezTo>
                  <a:pt x="75" y="43"/>
                  <a:pt x="75" y="43"/>
                  <a:pt x="75" y="43"/>
                </a:cubicBezTo>
                <a:cubicBezTo>
                  <a:pt x="78" y="42"/>
                  <a:pt x="78" y="42"/>
                  <a:pt x="78" y="42"/>
                </a:cubicBezTo>
                <a:cubicBezTo>
                  <a:pt x="81" y="41"/>
                  <a:pt x="84" y="40"/>
                  <a:pt x="87" y="40"/>
                </a:cubicBezTo>
                <a:cubicBezTo>
                  <a:pt x="94" y="40"/>
                  <a:pt x="99" y="44"/>
                  <a:pt x="99" y="50"/>
                </a:cubicBezTo>
                <a:cubicBezTo>
                  <a:pt x="99" y="54"/>
                  <a:pt x="97" y="57"/>
                  <a:pt x="93" y="59"/>
                </a:cubicBezTo>
                <a:cubicBezTo>
                  <a:pt x="84" y="65"/>
                  <a:pt x="84" y="65"/>
                  <a:pt x="84" y="65"/>
                </a:cubicBezTo>
                <a:cubicBezTo>
                  <a:pt x="82" y="67"/>
                  <a:pt x="80" y="70"/>
                  <a:pt x="80" y="73"/>
                </a:cubicBezTo>
                <a:cubicBezTo>
                  <a:pt x="98" y="73"/>
                  <a:pt x="98" y="73"/>
                  <a:pt x="98" y="73"/>
                </a:cubicBezTo>
                <a:cubicBezTo>
                  <a:pt x="98" y="73"/>
                  <a:pt x="98" y="73"/>
                  <a:pt x="98" y="73"/>
                </a:cubicBezTo>
                <a:cubicBezTo>
                  <a:pt x="98" y="77"/>
                  <a:pt x="98" y="77"/>
                  <a:pt x="98" y="77"/>
                </a:cubicBezTo>
                <a:cubicBezTo>
                  <a:pt x="98" y="78"/>
                  <a:pt x="98" y="78"/>
                  <a:pt x="98" y="78"/>
                </a:cubicBezTo>
                <a:cubicBezTo>
                  <a:pt x="75" y="78"/>
                  <a:pt x="75" y="78"/>
                  <a:pt x="75" y="78"/>
                </a:cubicBezTo>
                <a:cubicBezTo>
                  <a:pt x="75" y="78"/>
                  <a:pt x="74" y="78"/>
                  <a:pt x="74" y="77"/>
                </a:cubicBezTo>
                <a:cubicBezTo>
                  <a:pt x="74" y="75"/>
                  <a:pt x="74" y="75"/>
                  <a:pt x="74" y="75"/>
                </a:cubicBezTo>
                <a:cubicBezTo>
                  <a:pt x="74" y="68"/>
                  <a:pt x="77" y="64"/>
                  <a:pt x="81" y="60"/>
                </a:cubicBezTo>
                <a:cubicBezTo>
                  <a:pt x="90" y="55"/>
                  <a:pt x="90" y="55"/>
                  <a:pt x="90" y="55"/>
                </a:cubicBezTo>
                <a:cubicBezTo>
                  <a:pt x="92" y="53"/>
                  <a:pt x="93" y="52"/>
                  <a:pt x="93" y="50"/>
                </a:cubicBezTo>
                <a:close/>
                <a:moveTo>
                  <a:pt x="127" y="41"/>
                </a:moveTo>
                <a:cubicBezTo>
                  <a:pt x="121" y="41"/>
                  <a:pt x="121" y="41"/>
                  <a:pt x="121" y="41"/>
                </a:cubicBezTo>
                <a:cubicBezTo>
                  <a:pt x="120" y="41"/>
                  <a:pt x="120" y="41"/>
                  <a:pt x="120" y="41"/>
                </a:cubicBezTo>
                <a:cubicBezTo>
                  <a:pt x="119" y="43"/>
                  <a:pt x="118" y="44"/>
                  <a:pt x="117" y="45"/>
                </a:cubicBezTo>
                <a:cubicBezTo>
                  <a:pt x="107" y="58"/>
                  <a:pt x="107" y="58"/>
                  <a:pt x="107" y="58"/>
                </a:cubicBezTo>
                <a:cubicBezTo>
                  <a:pt x="106" y="60"/>
                  <a:pt x="105" y="61"/>
                  <a:pt x="104" y="63"/>
                </a:cubicBezTo>
                <a:cubicBezTo>
                  <a:pt x="103" y="63"/>
                  <a:pt x="103" y="63"/>
                  <a:pt x="103" y="63"/>
                </a:cubicBezTo>
                <a:cubicBezTo>
                  <a:pt x="103" y="68"/>
                  <a:pt x="103" y="68"/>
                  <a:pt x="103" y="68"/>
                </a:cubicBezTo>
                <a:cubicBezTo>
                  <a:pt x="103" y="68"/>
                  <a:pt x="104" y="68"/>
                  <a:pt x="104" y="68"/>
                </a:cubicBezTo>
                <a:cubicBezTo>
                  <a:pt x="122" y="68"/>
                  <a:pt x="122" y="68"/>
                  <a:pt x="122" y="68"/>
                </a:cubicBezTo>
                <a:cubicBezTo>
                  <a:pt x="122" y="77"/>
                  <a:pt x="122" y="77"/>
                  <a:pt x="122" y="77"/>
                </a:cubicBezTo>
                <a:cubicBezTo>
                  <a:pt x="122" y="78"/>
                  <a:pt x="122" y="78"/>
                  <a:pt x="122" y="78"/>
                </a:cubicBezTo>
                <a:cubicBezTo>
                  <a:pt x="127" y="78"/>
                  <a:pt x="127" y="78"/>
                  <a:pt x="127" y="78"/>
                </a:cubicBezTo>
                <a:cubicBezTo>
                  <a:pt x="128" y="78"/>
                  <a:pt x="128" y="78"/>
                  <a:pt x="128" y="77"/>
                </a:cubicBezTo>
                <a:cubicBezTo>
                  <a:pt x="128" y="68"/>
                  <a:pt x="128" y="68"/>
                  <a:pt x="128" y="68"/>
                </a:cubicBezTo>
                <a:cubicBezTo>
                  <a:pt x="131" y="68"/>
                  <a:pt x="131" y="68"/>
                  <a:pt x="131" y="68"/>
                </a:cubicBezTo>
                <a:cubicBezTo>
                  <a:pt x="131" y="68"/>
                  <a:pt x="132" y="68"/>
                  <a:pt x="132" y="68"/>
                </a:cubicBezTo>
                <a:cubicBezTo>
                  <a:pt x="132" y="68"/>
                  <a:pt x="132" y="68"/>
                  <a:pt x="132" y="68"/>
                </a:cubicBezTo>
                <a:cubicBezTo>
                  <a:pt x="132" y="64"/>
                  <a:pt x="132" y="64"/>
                  <a:pt x="132" y="64"/>
                </a:cubicBezTo>
                <a:cubicBezTo>
                  <a:pt x="132" y="63"/>
                  <a:pt x="131" y="63"/>
                  <a:pt x="131" y="63"/>
                </a:cubicBezTo>
                <a:cubicBezTo>
                  <a:pt x="128" y="63"/>
                  <a:pt x="128" y="63"/>
                  <a:pt x="128" y="63"/>
                </a:cubicBezTo>
                <a:cubicBezTo>
                  <a:pt x="128" y="41"/>
                  <a:pt x="128" y="41"/>
                  <a:pt x="128" y="41"/>
                </a:cubicBezTo>
                <a:cubicBezTo>
                  <a:pt x="128" y="41"/>
                  <a:pt x="128" y="41"/>
                  <a:pt x="127" y="41"/>
                </a:cubicBezTo>
                <a:close/>
                <a:moveTo>
                  <a:pt x="122" y="54"/>
                </a:moveTo>
                <a:cubicBezTo>
                  <a:pt x="122" y="63"/>
                  <a:pt x="122" y="63"/>
                  <a:pt x="122" y="63"/>
                </a:cubicBezTo>
                <a:cubicBezTo>
                  <a:pt x="111" y="63"/>
                  <a:pt x="111" y="63"/>
                  <a:pt x="111" y="63"/>
                </a:cubicBezTo>
                <a:cubicBezTo>
                  <a:pt x="110" y="63"/>
                  <a:pt x="110" y="63"/>
                  <a:pt x="110" y="62"/>
                </a:cubicBezTo>
                <a:cubicBezTo>
                  <a:pt x="111" y="62"/>
                  <a:pt x="112" y="60"/>
                  <a:pt x="113" y="59"/>
                </a:cubicBezTo>
                <a:cubicBezTo>
                  <a:pt x="121" y="48"/>
                  <a:pt x="121" y="48"/>
                  <a:pt x="121" y="48"/>
                </a:cubicBezTo>
                <a:cubicBezTo>
                  <a:pt x="122" y="48"/>
                  <a:pt x="122" y="48"/>
                  <a:pt x="122" y="49"/>
                </a:cubicBezTo>
                <a:cubicBezTo>
                  <a:pt x="122" y="51"/>
                  <a:pt x="122" y="52"/>
                  <a:pt x="122" y="54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G DaxProRegular"/>
              <a:ea typeface="+mn-ea"/>
              <a:cs typeface="+mn-cs"/>
            </a:endParaRPr>
          </a:p>
        </p:txBody>
      </p:sp>
      <p:sp>
        <p:nvSpPr>
          <p:cNvPr id="12" name="Freeform 32">
            <a:extLst>
              <a:ext uri="{FF2B5EF4-FFF2-40B4-BE49-F238E27FC236}">
                <a16:creationId xmlns:a16="http://schemas.microsoft.com/office/drawing/2014/main" id="{0971E27B-4532-4171-A8AC-03C7AA9AF237}"/>
              </a:ext>
            </a:extLst>
          </p:cNvPr>
          <p:cNvSpPr>
            <a:spLocks noEditPoints="1"/>
          </p:cNvSpPr>
          <p:nvPr/>
        </p:nvSpPr>
        <p:spPr bwMode="auto">
          <a:xfrm>
            <a:off x="510563" y="5591978"/>
            <a:ext cx="457782" cy="404396"/>
          </a:xfrm>
          <a:custGeom>
            <a:avLst/>
            <a:gdLst>
              <a:gd name="T0" fmla="*/ 148 w 160"/>
              <a:gd name="T1" fmla="*/ 0 h 140"/>
              <a:gd name="T2" fmla="*/ 12 w 160"/>
              <a:gd name="T3" fmla="*/ 0 h 140"/>
              <a:gd name="T4" fmla="*/ 0 w 160"/>
              <a:gd name="T5" fmla="*/ 12 h 140"/>
              <a:gd name="T6" fmla="*/ 0 w 160"/>
              <a:gd name="T7" fmla="*/ 104 h 140"/>
              <a:gd name="T8" fmla="*/ 12 w 160"/>
              <a:gd name="T9" fmla="*/ 116 h 140"/>
              <a:gd name="T10" fmla="*/ 78 w 160"/>
              <a:gd name="T11" fmla="*/ 116 h 140"/>
              <a:gd name="T12" fmla="*/ 78 w 160"/>
              <a:gd name="T13" fmla="*/ 135 h 140"/>
              <a:gd name="T14" fmla="*/ 49 w 160"/>
              <a:gd name="T15" fmla="*/ 135 h 140"/>
              <a:gd name="T16" fmla="*/ 47 w 160"/>
              <a:gd name="T17" fmla="*/ 137 h 140"/>
              <a:gd name="T18" fmla="*/ 49 w 160"/>
              <a:gd name="T19" fmla="*/ 140 h 140"/>
              <a:gd name="T20" fmla="*/ 111 w 160"/>
              <a:gd name="T21" fmla="*/ 140 h 140"/>
              <a:gd name="T22" fmla="*/ 113 w 160"/>
              <a:gd name="T23" fmla="*/ 137 h 140"/>
              <a:gd name="T24" fmla="*/ 111 w 160"/>
              <a:gd name="T25" fmla="*/ 135 h 140"/>
              <a:gd name="T26" fmla="*/ 82 w 160"/>
              <a:gd name="T27" fmla="*/ 135 h 140"/>
              <a:gd name="T28" fmla="*/ 82 w 160"/>
              <a:gd name="T29" fmla="*/ 116 h 140"/>
              <a:gd name="T30" fmla="*/ 148 w 160"/>
              <a:gd name="T31" fmla="*/ 116 h 140"/>
              <a:gd name="T32" fmla="*/ 160 w 160"/>
              <a:gd name="T33" fmla="*/ 104 h 140"/>
              <a:gd name="T34" fmla="*/ 160 w 160"/>
              <a:gd name="T35" fmla="*/ 12 h 140"/>
              <a:gd name="T36" fmla="*/ 148 w 160"/>
              <a:gd name="T37" fmla="*/ 0 h 140"/>
              <a:gd name="T38" fmla="*/ 155 w 160"/>
              <a:gd name="T39" fmla="*/ 104 h 140"/>
              <a:gd name="T40" fmla="*/ 148 w 160"/>
              <a:gd name="T41" fmla="*/ 112 h 140"/>
              <a:gd name="T42" fmla="*/ 12 w 160"/>
              <a:gd name="T43" fmla="*/ 112 h 140"/>
              <a:gd name="T44" fmla="*/ 5 w 160"/>
              <a:gd name="T45" fmla="*/ 104 h 140"/>
              <a:gd name="T46" fmla="*/ 5 w 160"/>
              <a:gd name="T47" fmla="*/ 12 h 140"/>
              <a:gd name="T48" fmla="*/ 12 w 160"/>
              <a:gd name="T49" fmla="*/ 5 h 140"/>
              <a:gd name="T50" fmla="*/ 148 w 160"/>
              <a:gd name="T51" fmla="*/ 5 h 140"/>
              <a:gd name="T52" fmla="*/ 155 w 160"/>
              <a:gd name="T53" fmla="*/ 12 h 140"/>
              <a:gd name="T54" fmla="*/ 155 w 160"/>
              <a:gd name="T55" fmla="*/ 104 h 140"/>
              <a:gd name="T56" fmla="*/ 67 w 160"/>
              <a:gd name="T57" fmla="*/ 29 h 140"/>
              <a:gd name="T58" fmla="*/ 64 w 160"/>
              <a:gd name="T59" fmla="*/ 29 h 140"/>
              <a:gd name="T60" fmla="*/ 63 w 160"/>
              <a:gd name="T61" fmla="*/ 31 h 140"/>
              <a:gd name="T62" fmla="*/ 63 w 160"/>
              <a:gd name="T63" fmla="*/ 70 h 140"/>
              <a:gd name="T64" fmla="*/ 64 w 160"/>
              <a:gd name="T65" fmla="*/ 72 h 140"/>
              <a:gd name="T66" fmla="*/ 67 w 160"/>
              <a:gd name="T67" fmla="*/ 72 h 140"/>
              <a:gd name="T68" fmla="*/ 73 w 160"/>
              <a:gd name="T69" fmla="*/ 64 h 140"/>
              <a:gd name="T70" fmla="*/ 81 w 160"/>
              <a:gd name="T71" fmla="*/ 81 h 140"/>
              <a:gd name="T72" fmla="*/ 84 w 160"/>
              <a:gd name="T73" fmla="*/ 83 h 140"/>
              <a:gd name="T74" fmla="*/ 85 w 160"/>
              <a:gd name="T75" fmla="*/ 82 h 140"/>
              <a:gd name="T76" fmla="*/ 91 w 160"/>
              <a:gd name="T77" fmla="*/ 79 h 140"/>
              <a:gd name="T78" fmla="*/ 93 w 160"/>
              <a:gd name="T79" fmla="*/ 78 h 140"/>
              <a:gd name="T80" fmla="*/ 92 w 160"/>
              <a:gd name="T81" fmla="*/ 76 h 140"/>
              <a:gd name="T82" fmla="*/ 84 w 160"/>
              <a:gd name="T83" fmla="*/ 59 h 140"/>
              <a:gd name="T84" fmla="*/ 95 w 160"/>
              <a:gd name="T85" fmla="*/ 59 h 140"/>
              <a:gd name="T86" fmla="*/ 97 w 160"/>
              <a:gd name="T87" fmla="*/ 58 h 140"/>
              <a:gd name="T88" fmla="*/ 96 w 160"/>
              <a:gd name="T89" fmla="*/ 55 h 140"/>
              <a:gd name="T90" fmla="*/ 67 w 160"/>
              <a:gd name="T91" fmla="*/ 29 h 140"/>
              <a:gd name="T92" fmla="*/ 80 w 160"/>
              <a:gd name="T93" fmla="*/ 54 h 140"/>
              <a:gd name="T94" fmla="*/ 78 w 160"/>
              <a:gd name="T95" fmla="*/ 55 h 140"/>
              <a:gd name="T96" fmla="*/ 78 w 160"/>
              <a:gd name="T97" fmla="*/ 58 h 140"/>
              <a:gd name="T98" fmla="*/ 87 w 160"/>
              <a:gd name="T99" fmla="*/ 76 h 140"/>
              <a:gd name="T100" fmla="*/ 85 w 160"/>
              <a:gd name="T101" fmla="*/ 77 h 140"/>
              <a:gd name="T102" fmla="*/ 76 w 160"/>
              <a:gd name="T103" fmla="*/ 59 h 140"/>
              <a:gd name="T104" fmla="*/ 74 w 160"/>
              <a:gd name="T105" fmla="*/ 57 h 140"/>
              <a:gd name="T106" fmla="*/ 74 w 160"/>
              <a:gd name="T107" fmla="*/ 57 h 140"/>
              <a:gd name="T108" fmla="*/ 72 w 160"/>
              <a:gd name="T109" fmla="*/ 58 h 140"/>
              <a:gd name="T110" fmla="*/ 68 w 160"/>
              <a:gd name="T111" fmla="*/ 63 h 140"/>
              <a:gd name="T112" fmla="*/ 68 w 160"/>
              <a:gd name="T113" fmla="*/ 37 h 140"/>
              <a:gd name="T114" fmla="*/ 88 w 160"/>
              <a:gd name="T115" fmla="*/ 54 h 140"/>
              <a:gd name="T116" fmla="*/ 80 w 160"/>
              <a:gd name="T117" fmla="*/ 5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0" h="140">
                <a:moveTo>
                  <a:pt x="148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11"/>
                  <a:pt x="5" y="116"/>
                  <a:pt x="12" y="116"/>
                </a:cubicBezTo>
                <a:cubicBezTo>
                  <a:pt x="78" y="116"/>
                  <a:pt x="78" y="116"/>
                  <a:pt x="78" y="116"/>
                </a:cubicBezTo>
                <a:cubicBezTo>
                  <a:pt x="78" y="135"/>
                  <a:pt x="78" y="135"/>
                  <a:pt x="78" y="135"/>
                </a:cubicBezTo>
                <a:cubicBezTo>
                  <a:pt x="49" y="135"/>
                  <a:pt x="49" y="135"/>
                  <a:pt x="49" y="135"/>
                </a:cubicBezTo>
                <a:cubicBezTo>
                  <a:pt x="48" y="135"/>
                  <a:pt x="47" y="136"/>
                  <a:pt x="47" y="137"/>
                </a:cubicBezTo>
                <a:cubicBezTo>
                  <a:pt x="47" y="138"/>
                  <a:pt x="48" y="140"/>
                  <a:pt x="49" y="140"/>
                </a:cubicBezTo>
                <a:cubicBezTo>
                  <a:pt x="111" y="140"/>
                  <a:pt x="111" y="140"/>
                  <a:pt x="111" y="140"/>
                </a:cubicBezTo>
                <a:cubicBezTo>
                  <a:pt x="112" y="140"/>
                  <a:pt x="113" y="138"/>
                  <a:pt x="113" y="137"/>
                </a:cubicBezTo>
                <a:cubicBezTo>
                  <a:pt x="113" y="136"/>
                  <a:pt x="112" y="135"/>
                  <a:pt x="111" y="135"/>
                </a:cubicBezTo>
                <a:cubicBezTo>
                  <a:pt x="82" y="135"/>
                  <a:pt x="82" y="135"/>
                  <a:pt x="82" y="135"/>
                </a:cubicBezTo>
                <a:cubicBezTo>
                  <a:pt x="82" y="116"/>
                  <a:pt x="82" y="116"/>
                  <a:pt x="82" y="116"/>
                </a:cubicBezTo>
                <a:cubicBezTo>
                  <a:pt x="148" y="116"/>
                  <a:pt x="148" y="116"/>
                  <a:pt x="148" y="116"/>
                </a:cubicBezTo>
                <a:cubicBezTo>
                  <a:pt x="155" y="116"/>
                  <a:pt x="160" y="111"/>
                  <a:pt x="160" y="104"/>
                </a:cubicBezTo>
                <a:cubicBezTo>
                  <a:pt x="160" y="12"/>
                  <a:pt x="160" y="12"/>
                  <a:pt x="160" y="12"/>
                </a:cubicBezTo>
                <a:cubicBezTo>
                  <a:pt x="160" y="5"/>
                  <a:pt x="155" y="0"/>
                  <a:pt x="148" y="0"/>
                </a:cubicBezTo>
                <a:close/>
                <a:moveTo>
                  <a:pt x="155" y="104"/>
                </a:moveTo>
                <a:cubicBezTo>
                  <a:pt x="155" y="108"/>
                  <a:pt x="152" y="112"/>
                  <a:pt x="148" y="112"/>
                </a:cubicBezTo>
                <a:cubicBezTo>
                  <a:pt x="12" y="112"/>
                  <a:pt x="12" y="112"/>
                  <a:pt x="12" y="112"/>
                </a:cubicBezTo>
                <a:cubicBezTo>
                  <a:pt x="8" y="112"/>
                  <a:pt x="5" y="108"/>
                  <a:pt x="5" y="104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8"/>
                  <a:pt x="8" y="5"/>
                  <a:pt x="12" y="5"/>
                </a:cubicBezTo>
                <a:cubicBezTo>
                  <a:pt x="148" y="5"/>
                  <a:pt x="148" y="5"/>
                  <a:pt x="148" y="5"/>
                </a:cubicBezTo>
                <a:cubicBezTo>
                  <a:pt x="152" y="5"/>
                  <a:pt x="155" y="8"/>
                  <a:pt x="155" y="12"/>
                </a:cubicBezTo>
                <a:lnTo>
                  <a:pt x="155" y="104"/>
                </a:lnTo>
                <a:close/>
                <a:moveTo>
                  <a:pt x="67" y="29"/>
                </a:moveTo>
                <a:cubicBezTo>
                  <a:pt x="66" y="29"/>
                  <a:pt x="65" y="29"/>
                  <a:pt x="64" y="29"/>
                </a:cubicBezTo>
                <a:cubicBezTo>
                  <a:pt x="63" y="29"/>
                  <a:pt x="63" y="30"/>
                  <a:pt x="63" y="31"/>
                </a:cubicBezTo>
                <a:cubicBezTo>
                  <a:pt x="63" y="70"/>
                  <a:pt x="63" y="70"/>
                  <a:pt x="63" y="70"/>
                </a:cubicBezTo>
                <a:cubicBezTo>
                  <a:pt x="63" y="71"/>
                  <a:pt x="63" y="72"/>
                  <a:pt x="64" y="72"/>
                </a:cubicBezTo>
                <a:cubicBezTo>
                  <a:pt x="65" y="73"/>
                  <a:pt x="66" y="72"/>
                  <a:pt x="67" y="72"/>
                </a:cubicBezTo>
                <a:cubicBezTo>
                  <a:pt x="73" y="64"/>
                  <a:pt x="73" y="64"/>
                  <a:pt x="73" y="64"/>
                </a:cubicBezTo>
                <a:cubicBezTo>
                  <a:pt x="81" y="81"/>
                  <a:pt x="81" y="81"/>
                  <a:pt x="81" y="81"/>
                </a:cubicBezTo>
                <a:cubicBezTo>
                  <a:pt x="82" y="82"/>
                  <a:pt x="83" y="83"/>
                  <a:pt x="84" y="83"/>
                </a:cubicBezTo>
                <a:cubicBezTo>
                  <a:pt x="84" y="83"/>
                  <a:pt x="84" y="83"/>
                  <a:pt x="85" y="82"/>
                </a:cubicBezTo>
                <a:cubicBezTo>
                  <a:pt x="91" y="79"/>
                  <a:pt x="91" y="79"/>
                  <a:pt x="91" y="79"/>
                </a:cubicBezTo>
                <a:cubicBezTo>
                  <a:pt x="92" y="79"/>
                  <a:pt x="92" y="79"/>
                  <a:pt x="93" y="78"/>
                </a:cubicBezTo>
                <a:cubicBezTo>
                  <a:pt x="93" y="77"/>
                  <a:pt x="93" y="77"/>
                  <a:pt x="92" y="76"/>
                </a:cubicBezTo>
                <a:cubicBezTo>
                  <a:pt x="84" y="59"/>
                  <a:pt x="84" y="59"/>
                  <a:pt x="84" y="59"/>
                </a:cubicBezTo>
                <a:cubicBezTo>
                  <a:pt x="95" y="59"/>
                  <a:pt x="95" y="59"/>
                  <a:pt x="95" y="59"/>
                </a:cubicBezTo>
                <a:cubicBezTo>
                  <a:pt x="96" y="59"/>
                  <a:pt x="97" y="59"/>
                  <a:pt x="97" y="58"/>
                </a:cubicBezTo>
                <a:cubicBezTo>
                  <a:pt x="97" y="57"/>
                  <a:pt x="97" y="56"/>
                  <a:pt x="96" y="55"/>
                </a:cubicBezTo>
                <a:lnTo>
                  <a:pt x="67" y="29"/>
                </a:lnTo>
                <a:close/>
                <a:moveTo>
                  <a:pt x="80" y="54"/>
                </a:moveTo>
                <a:cubicBezTo>
                  <a:pt x="80" y="54"/>
                  <a:pt x="79" y="55"/>
                  <a:pt x="78" y="55"/>
                </a:cubicBezTo>
                <a:cubicBezTo>
                  <a:pt x="78" y="56"/>
                  <a:pt x="78" y="57"/>
                  <a:pt x="78" y="58"/>
                </a:cubicBezTo>
                <a:cubicBezTo>
                  <a:pt x="87" y="76"/>
                  <a:pt x="87" y="76"/>
                  <a:pt x="87" y="76"/>
                </a:cubicBezTo>
                <a:cubicBezTo>
                  <a:pt x="85" y="77"/>
                  <a:pt x="85" y="77"/>
                  <a:pt x="85" y="77"/>
                </a:cubicBezTo>
                <a:cubicBezTo>
                  <a:pt x="76" y="59"/>
                  <a:pt x="76" y="59"/>
                  <a:pt x="76" y="59"/>
                </a:cubicBezTo>
                <a:cubicBezTo>
                  <a:pt x="76" y="58"/>
                  <a:pt x="75" y="57"/>
                  <a:pt x="74" y="57"/>
                </a:cubicBezTo>
                <a:cubicBezTo>
                  <a:pt x="74" y="57"/>
                  <a:pt x="74" y="57"/>
                  <a:pt x="74" y="57"/>
                </a:cubicBezTo>
                <a:cubicBezTo>
                  <a:pt x="73" y="57"/>
                  <a:pt x="72" y="58"/>
                  <a:pt x="72" y="58"/>
                </a:cubicBezTo>
                <a:cubicBezTo>
                  <a:pt x="68" y="63"/>
                  <a:pt x="68" y="63"/>
                  <a:pt x="68" y="63"/>
                </a:cubicBezTo>
                <a:cubicBezTo>
                  <a:pt x="68" y="37"/>
                  <a:pt x="68" y="37"/>
                  <a:pt x="68" y="37"/>
                </a:cubicBezTo>
                <a:cubicBezTo>
                  <a:pt x="88" y="54"/>
                  <a:pt x="88" y="54"/>
                  <a:pt x="88" y="54"/>
                </a:cubicBezTo>
                <a:lnTo>
                  <a:pt x="80" y="54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G DaxProRegular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851AC2-5DB1-4A49-A8F9-814185EA4A53}"/>
              </a:ext>
            </a:extLst>
          </p:cNvPr>
          <p:cNvCxnSpPr>
            <a:cxnSpLocks/>
          </p:cNvCxnSpPr>
          <p:nvPr/>
        </p:nvCxnSpPr>
        <p:spPr>
          <a:xfrm>
            <a:off x="5064369" y="3327196"/>
            <a:ext cx="6718329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58187F-C569-4F64-BB30-926EEEB71351}"/>
              </a:ext>
            </a:extLst>
          </p:cNvPr>
          <p:cNvCxnSpPr>
            <a:cxnSpLocks/>
          </p:cNvCxnSpPr>
          <p:nvPr/>
        </p:nvCxnSpPr>
        <p:spPr>
          <a:xfrm flipV="1">
            <a:off x="4656407" y="938415"/>
            <a:ext cx="0" cy="5262088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D628F4D-8B41-4132-BD0F-80BD049B9EF5}"/>
              </a:ext>
            </a:extLst>
          </p:cNvPr>
          <p:cNvSpPr txBox="1"/>
          <p:nvPr/>
        </p:nvSpPr>
        <p:spPr>
          <a:xfrm>
            <a:off x="8169310" y="2906225"/>
            <a:ext cx="2572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19396"/>
                </a:solidFill>
                <a:effectLst/>
                <a:uLnTx/>
                <a:uFillTx/>
                <a:latin typeface="AG DaxProRegular"/>
                <a:ea typeface="+mn-ea"/>
                <a:cs typeface="+mn-cs"/>
              </a:rPr>
              <a:t>Tỷ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19396"/>
                </a:solidFill>
                <a:effectLst/>
                <a:uLnTx/>
                <a:uFillTx/>
                <a:latin typeface="AG DaxProRegular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19396"/>
                </a:solidFill>
                <a:effectLst/>
                <a:uLnTx/>
                <a:uFillTx/>
                <a:latin typeface="AG DaxProRegular"/>
                <a:ea typeface="+mn-ea"/>
                <a:cs typeface="+mn-cs"/>
              </a:rPr>
              <a:t>lệ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19396"/>
                </a:solidFill>
                <a:effectLst/>
                <a:uLnTx/>
                <a:uFillTx/>
                <a:latin typeface="AG DaxProRegular"/>
                <a:ea typeface="+mn-ea"/>
                <a:cs typeface="+mn-cs"/>
              </a:rPr>
              <a:t> doanh nghiệp (%)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E97059-43B0-4894-A619-368A9B34DF30}"/>
              </a:ext>
            </a:extLst>
          </p:cNvPr>
          <p:cNvSpPr txBox="1"/>
          <p:nvPr/>
        </p:nvSpPr>
        <p:spPr>
          <a:xfrm>
            <a:off x="8169310" y="5708574"/>
            <a:ext cx="2572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19396"/>
                </a:solidFill>
                <a:effectLst/>
                <a:uLnTx/>
                <a:uFillTx/>
                <a:latin typeface="AG DaxProRegular"/>
                <a:ea typeface="+mn-ea"/>
                <a:cs typeface="+mn-cs"/>
              </a:rPr>
              <a:t>Tỷ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19396"/>
                </a:solidFill>
                <a:effectLst/>
                <a:uLnTx/>
                <a:uFillTx/>
                <a:latin typeface="AG DaxProRegular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19396"/>
                </a:solidFill>
                <a:effectLst/>
                <a:uLnTx/>
                <a:uFillTx/>
                <a:latin typeface="AG DaxProRegular"/>
                <a:ea typeface="+mn-ea"/>
                <a:cs typeface="+mn-cs"/>
              </a:rPr>
              <a:t>lệ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19396"/>
                </a:solidFill>
                <a:effectLst/>
                <a:uLnTx/>
                <a:uFillTx/>
                <a:latin typeface="AG DaxProRegular"/>
                <a:ea typeface="+mn-ea"/>
                <a:cs typeface="+mn-cs"/>
              </a:rPr>
              <a:t> doanh nghiệp (%)</a:t>
            </a:r>
          </a:p>
        </p:txBody>
      </p:sp>
    </p:spTree>
    <p:extLst>
      <p:ext uri="{BB962C8B-B14F-4D97-AF65-F5344CB8AC3E}">
        <p14:creationId xmlns:p14="http://schemas.microsoft.com/office/powerpoint/2010/main" val="34176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6DD9-7351-4E17-A2CB-79722D2EE65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50051"/>
          </a:solidFill>
        </p:spPr>
        <p:txBody>
          <a:bodyPr/>
          <a:lstStyle/>
          <a:p>
            <a:r>
              <a:rPr lang="en-US" dirty="0"/>
              <a:t>NHỮNG KHÓ KHĂN CỦA DOANH NGHIỆP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90427-5248-4A0D-82AE-3A102C143F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22324"/>
            <a:ext cx="11374710" cy="842964"/>
          </a:xfrm>
        </p:spPr>
        <p:txBody>
          <a:bodyPr>
            <a:normAutofit/>
          </a:bodyPr>
          <a:lstStyle/>
          <a:p>
            <a:r>
              <a:rPr lang="en-US" dirty="0" err="1"/>
              <a:t>Gánh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</a:t>
            </a:r>
            <a:r>
              <a:rPr lang="en-US" dirty="0" err="1"/>
              <a:t>tuân</a:t>
            </a:r>
            <a:r>
              <a:rPr lang="en-US" dirty="0"/>
              <a:t>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,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chuyên</a:t>
            </a:r>
            <a:r>
              <a:rPr lang="en-US" dirty="0"/>
              <a:t> </a:t>
            </a:r>
            <a:r>
              <a:rPr lang="en-US" dirty="0" err="1"/>
              <a:t>ngành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khá</a:t>
            </a:r>
            <a:r>
              <a:rPr lang="en-US" dirty="0"/>
              <a:t> </a:t>
            </a:r>
            <a:r>
              <a:rPr lang="en-US" dirty="0" err="1"/>
              <a:t>lớn</a:t>
            </a:r>
            <a:endParaRPr lang="vi-VN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C5CC45C-80E0-4B08-98E4-E3C63AF5299E}"/>
              </a:ext>
            </a:extLst>
          </p:cNvPr>
          <p:cNvGraphicFramePr>
            <a:graphicFrameLocks/>
          </p:cNvGraphicFramePr>
          <p:nvPr/>
        </p:nvGraphicFramePr>
        <p:xfrm>
          <a:off x="407988" y="1665288"/>
          <a:ext cx="11228003" cy="4327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89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3383D-9BED-4803-9549-4C9223EB23D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50051"/>
          </a:solidFill>
        </p:spPr>
        <p:txBody>
          <a:bodyPr/>
          <a:lstStyle/>
          <a:p>
            <a:r>
              <a:rPr lang="en-US" dirty="0"/>
              <a:t>QUẢN LÝ VÀ KIỂM TRA CHUYÊN NGÀNH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F9A94-2C19-40F0-99D8-FC6A9FD7F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782" y="1384663"/>
            <a:ext cx="7689693" cy="4920343"/>
          </a:xfrm>
        </p:spPr>
        <p:txBody>
          <a:bodyPr>
            <a:no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6"/>
                </a:solidFill>
                <a:latin typeface="AG DaxProMedium" panose="02000506060000020004" pitchFamily="50" charset="0"/>
              </a:rPr>
              <a:t>T</a:t>
            </a:r>
            <a:r>
              <a:rPr lang="vi-VN" sz="1500" dirty="0">
                <a:solidFill>
                  <a:schemeClr val="accent6"/>
                </a:solidFill>
                <a:latin typeface="AG DaxProMedium" panose="02000506060000020004" pitchFamily="50" charset="0"/>
              </a:rPr>
              <a:t>rình tự thủ tục kiểm tra chuyên ngành còn phức tạp</a:t>
            </a:r>
            <a:r>
              <a:rPr lang="vi-VN" sz="1500" dirty="0"/>
              <a:t>. Theo các doanh nghiệp, </a:t>
            </a:r>
            <a:r>
              <a:rPr lang="en-US" sz="1500" dirty="0"/>
              <a:t>t</a:t>
            </a:r>
            <a:r>
              <a:rPr lang="vi-VN" sz="1500" dirty="0"/>
              <a:t>rình tự, thủ tục có nhiều khác biệt tùy theo Bộ ngành quản l</a:t>
            </a:r>
            <a:r>
              <a:rPr lang="en-US" sz="1500" dirty="0"/>
              <a:t>ý</a:t>
            </a:r>
            <a:r>
              <a:rPr lang="vi-VN" sz="1500" dirty="0"/>
              <a:t> và loại hình hàng hóa. Doanh nghiệp cũng mất nhiều thời gian đọc hiểu các luật chuyên ngành và các nghị định hướng dẫn. Trong khi đó, cách hiểu và</a:t>
            </a:r>
            <a:r>
              <a:rPr lang="en-US" sz="1500" dirty="0"/>
              <a:t> </a:t>
            </a:r>
            <a:r>
              <a:rPr lang="vi-VN" sz="1500" dirty="0" err="1"/>
              <a:t>cách</a:t>
            </a:r>
            <a:r>
              <a:rPr lang="vi-VN" sz="1500" dirty="0"/>
              <a:t> </a:t>
            </a:r>
            <a:r>
              <a:rPr lang="vi-VN" sz="1500" dirty="0" err="1"/>
              <a:t>triển</a:t>
            </a:r>
            <a:r>
              <a:rPr lang="vi-VN" sz="1500" dirty="0"/>
              <a:t> khai </a:t>
            </a:r>
            <a:r>
              <a:rPr lang="vi-VN" sz="1500" dirty="0" err="1"/>
              <a:t>của</a:t>
            </a:r>
            <a:r>
              <a:rPr lang="vi-VN" sz="1500" dirty="0"/>
              <a:t> </a:t>
            </a:r>
            <a:r>
              <a:rPr lang="vi-VN" sz="1500" dirty="0" err="1"/>
              <a:t>các</a:t>
            </a:r>
            <a:r>
              <a:rPr lang="vi-VN" sz="1500" dirty="0"/>
              <a:t> </a:t>
            </a:r>
            <a:r>
              <a:rPr lang="vi-VN" sz="1500" dirty="0" err="1"/>
              <a:t>Bộ</a:t>
            </a:r>
            <a:r>
              <a:rPr lang="vi-VN" sz="1500" dirty="0"/>
              <a:t> </a:t>
            </a:r>
            <a:r>
              <a:rPr lang="vi-VN" sz="1500" dirty="0" err="1"/>
              <a:t>ngành</a:t>
            </a:r>
            <a:r>
              <a:rPr lang="vi-VN" sz="1500" dirty="0"/>
              <a:t> </a:t>
            </a:r>
            <a:r>
              <a:rPr lang="vi-VN" sz="1500" dirty="0" err="1"/>
              <a:t>lại</a:t>
            </a:r>
            <a:r>
              <a:rPr lang="vi-VN" sz="1500" dirty="0"/>
              <a:t> chưa </a:t>
            </a:r>
            <a:r>
              <a:rPr lang="vi-VN" sz="1500" dirty="0" err="1"/>
              <a:t>thống</a:t>
            </a:r>
            <a:r>
              <a:rPr lang="vi-VN" sz="1500" dirty="0"/>
              <a:t> </a:t>
            </a:r>
            <a:r>
              <a:rPr lang="vi-VN" sz="1500" dirty="0" err="1"/>
              <a:t>nhất</a:t>
            </a:r>
            <a:r>
              <a:rPr lang="vi-VN" sz="1500" dirty="0"/>
              <a:t>. 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6"/>
                </a:solidFill>
                <a:latin typeface="AG DaxProMedium" panose="02000506060000020004" pitchFamily="50" charset="0"/>
              </a:rPr>
              <a:t>D</a:t>
            </a:r>
            <a:r>
              <a:rPr lang="vi-VN" sz="1500" dirty="0">
                <a:solidFill>
                  <a:schemeClr val="accent6"/>
                </a:solidFill>
                <a:latin typeface="AG DaxProMedium" panose="02000506060000020004" pitchFamily="50" charset="0"/>
              </a:rPr>
              <a:t>anh mục hàng hóa thuộc diện kiểm tra chuyên ngành quá nhiều</a:t>
            </a:r>
            <a:r>
              <a:rPr lang="vi-VN" sz="1500" dirty="0"/>
              <a:t>. Các</a:t>
            </a:r>
            <a:r>
              <a:rPr lang="en-US" sz="1500" dirty="0"/>
              <a:t> </a:t>
            </a:r>
            <a:r>
              <a:rPr lang="vi-VN" sz="1500" dirty="0" err="1"/>
              <a:t>Bộ</a:t>
            </a:r>
            <a:r>
              <a:rPr lang="vi-VN" sz="1500" dirty="0"/>
              <a:t> </a:t>
            </a:r>
            <a:r>
              <a:rPr lang="vi-VN" sz="1500" dirty="0" err="1"/>
              <a:t>ngành</a:t>
            </a:r>
            <a:r>
              <a:rPr lang="vi-VN" sz="1500" dirty="0"/>
              <a:t> </a:t>
            </a:r>
            <a:r>
              <a:rPr lang="vi-VN" sz="1500" dirty="0" err="1"/>
              <a:t>cần</a:t>
            </a:r>
            <a:r>
              <a:rPr lang="vi-VN" sz="1500" dirty="0"/>
              <a:t> xem </a:t>
            </a:r>
            <a:r>
              <a:rPr lang="vi-VN" sz="1500" dirty="0" err="1"/>
              <a:t>xét</a:t>
            </a:r>
            <a:r>
              <a:rPr lang="vi-VN" sz="1500" dirty="0"/>
              <a:t> </a:t>
            </a:r>
            <a:r>
              <a:rPr lang="vi-VN" sz="1500" dirty="0" err="1"/>
              <a:t>giảm</a:t>
            </a:r>
            <a:r>
              <a:rPr lang="vi-VN" sz="1500" dirty="0"/>
              <a:t> </a:t>
            </a:r>
            <a:r>
              <a:rPr lang="vi-VN" sz="1500" dirty="0" err="1"/>
              <a:t>số</a:t>
            </a:r>
            <a:r>
              <a:rPr lang="vi-VN" sz="1500" dirty="0"/>
              <a:t> </a:t>
            </a:r>
            <a:r>
              <a:rPr lang="vi-VN" sz="1500" dirty="0" err="1"/>
              <a:t>nhóm</a:t>
            </a:r>
            <a:r>
              <a:rPr lang="vi-VN" sz="1500" dirty="0"/>
              <a:t> </a:t>
            </a:r>
            <a:r>
              <a:rPr lang="vi-VN" sz="1500" dirty="0" err="1"/>
              <a:t>sản</a:t>
            </a:r>
            <a:r>
              <a:rPr lang="vi-VN" sz="1500" dirty="0"/>
              <a:t> </a:t>
            </a:r>
            <a:r>
              <a:rPr lang="vi-VN" sz="1500" dirty="0" err="1"/>
              <a:t>phẩm</a:t>
            </a:r>
            <a:r>
              <a:rPr lang="vi-VN" sz="1500" dirty="0"/>
              <a:t>, </a:t>
            </a:r>
            <a:r>
              <a:rPr lang="vi-VN" sz="1500" dirty="0" err="1"/>
              <a:t>giảm</a:t>
            </a:r>
            <a:r>
              <a:rPr lang="vi-VN" sz="1500" dirty="0"/>
              <a:t> </a:t>
            </a:r>
            <a:r>
              <a:rPr lang="vi-VN" sz="1500" dirty="0" err="1"/>
              <a:t>số</a:t>
            </a:r>
            <a:r>
              <a:rPr lang="vi-VN" sz="1500" dirty="0"/>
              <a:t> </a:t>
            </a:r>
            <a:r>
              <a:rPr lang="vi-VN" sz="1500" dirty="0" err="1"/>
              <a:t>lượng</a:t>
            </a:r>
            <a:r>
              <a:rPr lang="vi-VN" sz="1500" dirty="0"/>
              <a:t> </a:t>
            </a:r>
            <a:r>
              <a:rPr lang="vi-VN" sz="1500" dirty="0" err="1"/>
              <a:t>dòng</a:t>
            </a:r>
            <a:r>
              <a:rPr lang="vi-VN" sz="1500" dirty="0"/>
              <a:t> </a:t>
            </a:r>
            <a:r>
              <a:rPr lang="vi-VN" sz="1500" dirty="0" err="1"/>
              <a:t>hàng</a:t>
            </a:r>
            <a:r>
              <a:rPr lang="vi-VN" sz="1500" dirty="0"/>
              <a:t> </a:t>
            </a:r>
            <a:r>
              <a:rPr lang="vi-VN" sz="1500" dirty="0" err="1"/>
              <a:t>cần</a:t>
            </a:r>
            <a:r>
              <a:rPr lang="vi-VN" sz="1500" dirty="0"/>
              <a:t> </a:t>
            </a:r>
            <a:r>
              <a:rPr lang="vi-VN" sz="1500" dirty="0" err="1"/>
              <a:t>kiểm</a:t>
            </a:r>
            <a:r>
              <a:rPr lang="vi-VN" sz="1500" dirty="0"/>
              <a:t> tra </a:t>
            </a:r>
            <a:r>
              <a:rPr lang="vi-VN" sz="1500" dirty="0" err="1"/>
              <a:t>và</a:t>
            </a:r>
            <a:r>
              <a:rPr lang="vi-VN" sz="1500" dirty="0"/>
              <a:t> </a:t>
            </a:r>
            <a:r>
              <a:rPr lang="vi-VN" sz="1500" dirty="0" err="1"/>
              <a:t>giảm</a:t>
            </a:r>
            <a:r>
              <a:rPr lang="vi-VN" sz="1500" dirty="0"/>
              <a:t> </a:t>
            </a:r>
            <a:r>
              <a:rPr lang="vi-VN" sz="1500" dirty="0" err="1"/>
              <a:t>số</a:t>
            </a:r>
            <a:r>
              <a:rPr lang="vi-VN" sz="1500" dirty="0"/>
              <a:t> </a:t>
            </a:r>
            <a:r>
              <a:rPr lang="vi-VN" sz="1500" dirty="0" err="1"/>
              <a:t>lượng</a:t>
            </a:r>
            <a:r>
              <a:rPr lang="en-US" sz="1500" dirty="0"/>
              <a:t> </a:t>
            </a:r>
            <a:r>
              <a:rPr lang="vi-VN" sz="1500" dirty="0" err="1"/>
              <a:t>các</a:t>
            </a:r>
            <a:r>
              <a:rPr lang="vi-VN" sz="1500" dirty="0"/>
              <a:t> lô </a:t>
            </a:r>
            <a:r>
              <a:rPr lang="vi-VN" sz="1500" dirty="0" err="1"/>
              <a:t>hàng</a:t>
            </a:r>
            <a:r>
              <a:rPr lang="vi-VN" sz="1500" dirty="0"/>
              <a:t> </a:t>
            </a:r>
            <a:r>
              <a:rPr lang="vi-VN" sz="1500" dirty="0" err="1"/>
              <a:t>phải</a:t>
            </a:r>
            <a:r>
              <a:rPr lang="vi-VN" sz="1500" dirty="0"/>
              <a:t> kiêm tra. </a:t>
            </a:r>
            <a:r>
              <a:rPr lang="vi-VN" sz="1500" dirty="0" err="1"/>
              <a:t>Việc</a:t>
            </a:r>
            <a:r>
              <a:rPr lang="vi-VN" sz="1500" dirty="0"/>
              <a:t> </a:t>
            </a:r>
            <a:r>
              <a:rPr lang="vi-VN" sz="1500" dirty="0" err="1"/>
              <a:t>kiểm</a:t>
            </a:r>
            <a:r>
              <a:rPr lang="vi-VN" sz="1500" dirty="0"/>
              <a:t> tra </a:t>
            </a:r>
            <a:r>
              <a:rPr lang="vi-VN" sz="1500" dirty="0" err="1"/>
              <a:t>cần</a:t>
            </a:r>
            <a:r>
              <a:rPr lang="vi-VN" sz="1500" dirty="0"/>
              <a:t> </a:t>
            </a:r>
            <a:r>
              <a:rPr lang="vi-VN" sz="1500" dirty="0" err="1"/>
              <a:t>thực</a:t>
            </a:r>
            <a:r>
              <a:rPr lang="vi-VN" sz="1500" dirty="0"/>
              <a:t> </a:t>
            </a:r>
            <a:r>
              <a:rPr lang="vi-VN" sz="1500" dirty="0" err="1"/>
              <a:t>hiện</a:t>
            </a:r>
            <a:r>
              <a:rPr lang="vi-VN" sz="1500" dirty="0"/>
              <a:t> </a:t>
            </a:r>
            <a:r>
              <a:rPr lang="vi-VN" sz="1500" dirty="0" err="1"/>
              <a:t>triệt</a:t>
            </a:r>
            <a:r>
              <a:rPr lang="vi-VN" sz="1500" dirty="0"/>
              <a:t> </a:t>
            </a:r>
            <a:r>
              <a:rPr lang="vi-VN" sz="1500" dirty="0" err="1"/>
              <a:t>để</a:t>
            </a:r>
            <a:r>
              <a:rPr lang="vi-VN" sz="1500" dirty="0"/>
              <a:t> theo nguyên </a:t>
            </a:r>
            <a:r>
              <a:rPr lang="vi-VN" sz="1500" dirty="0" err="1"/>
              <a:t>tắc</a:t>
            </a:r>
            <a:r>
              <a:rPr lang="vi-VN" sz="1500" dirty="0"/>
              <a:t> </a:t>
            </a:r>
            <a:r>
              <a:rPr lang="vi-VN" sz="1500" dirty="0" err="1"/>
              <a:t>đánh</a:t>
            </a:r>
            <a:r>
              <a:rPr lang="vi-VN" sz="1500" dirty="0"/>
              <a:t> </a:t>
            </a:r>
            <a:r>
              <a:rPr lang="vi-VN" sz="1500" dirty="0" err="1"/>
              <a:t>giá</a:t>
            </a:r>
            <a:r>
              <a:rPr lang="vi-VN" sz="1500" dirty="0"/>
              <a:t> </a:t>
            </a:r>
            <a:r>
              <a:rPr lang="vi-VN" sz="1500" dirty="0" err="1"/>
              <a:t>rủi</a:t>
            </a:r>
            <a:r>
              <a:rPr lang="vi-VN" sz="1500" dirty="0"/>
              <a:t> ro, </a:t>
            </a:r>
            <a:r>
              <a:rPr lang="vi-VN" sz="1500" dirty="0" err="1"/>
              <a:t>kiểm</a:t>
            </a:r>
            <a:r>
              <a:rPr lang="vi-VN" sz="1500" dirty="0"/>
              <a:t> tra</a:t>
            </a:r>
            <a:r>
              <a:rPr lang="en-US" sz="1500" dirty="0"/>
              <a:t> </a:t>
            </a:r>
            <a:r>
              <a:rPr lang="vi-VN" sz="1500" dirty="0"/>
              <a:t>theo </a:t>
            </a:r>
            <a:r>
              <a:rPr lang="vi-VN" sz="1500" dirty="0" err="1"/>
              <a:t>xác</a:t>
            </a:r>
            <a:r>
              <a:rPr lang="vi-VN" sz="1500" dirty="0"/>
              <a:t> </a:t>
            </a:r>
            <a:r>
              <a:rPr lang="vi-VN" sz="1500" dirty="0" err="1"/>
              <a:t>suất</a:t>
            </a:r>
            <a:r>
              <a:rPr lang="vi-VN" sz="1500" dirty="0"/>
              <a:t>. 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6"/>
                </a:solidFill>
                <a:latin typeface="AG DaxProMedium" panose="02000506060000020004" pitchFamily="50" charset="0"/>
              </a:rPr>
              <a:t>V</a:t>
            </a:r>
            <a:r>
              <a:rPr lang="vi-VN" sz="1500" dirty="0">
                <a:solidFill>
                  <a:schemeClr val="accent6"/>
                </a:solidFill>
                <a:latin typeface="AG DaxProMedium" panose="02000506060000020004" pitchFamily="50" charset="0"/>
              </a:rPr>
              <a:t>iệc thực hiện kiểm tra chuyên ngành còn phiền hà</a:t>
            </a:r>
            <a:r>
              <a:rPr lang="vi-VN" sz="1500" dirty="0"/>
              <a:t>. Tình trạng chồng</a:t>
            </a:r>
            <a:r>
              <a:rPr lang="en-US" sz="1500" dirty="0"/>
              <a:t> </a:t>
            </a:r>
            <a:r>
              <a:rPr lang="vi-VN" sz="1500" dirty="0"/>
              <a:t>chéo trong kiểm tra chuyên ngành còn tồn tại. Một mặt hàng có thể bị quản lý cùng lúc bởi nhiều bộ ngành. 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1500" dirty="0" err="1"/>
              <a:t>Thủ</a:t>
            </a:r>
            <a:r>
              <a:rPr lang="vi-VN" sz="1500" dirty="0"/>
              <a:t> </a:t>
            </a:r>
            <a:r>
              <a:rPr lang="vi-VN" sz="1500" dirty="0" err="1"/>
              <a:t>tục</a:t>
            </a:r>
            <a:r>
              <a:rPr lang="vi-VN" sz="1500" dirty="0"/>
              <a:t> </a:t>
            </a:r>
            <a:r>
              <a:rPr lang="vi-VN" sz="1500" dirty="0" err="1"/>
              <a:t>kiểm</a:t>
            </a:r>
            <a:r>
              <a:rPr lang="vi-VN" sz="1500" dirty="0"/>
              <a:t> tra chuyên </a:t>
            </a:r>
            <a:r>
              <a:rPr lang="vi-VN" sz="1500" dirty="0" err="1"/>
              <a:t>ngành</a:t>
            </a:r>
            <a:r>
              <a:rPr lang="vi-VN" sz="1500" dirty="0"/>
              <a:t> tuy đa </a:t>
            </a:r>
            <a:r>
              <a:rPr lang="vi-VN" sz="1500" dirty="0" err="1"/>
              <a:t>số</a:t>
            </a:r>
            <a:r>
              <a:rPr lang="vi-VN" sz="1500" dirty="0"/>
              <a:t> </a:t>
            </a:r>
            <a:r>
              <a:rPr lang="vi-VN" sz="1500" dirty="0" err="1"/>
              <a:t>được</a:t>
            </a:r>
            <a:r>
              <a:rPr lang="vi-VN" sz="1500" dirty="0"/>
              <a:t> </a:t>
            </a:r>
            <a:r>
              <a:rPr lang="vi-VN" sz="1500" dirty="0" err="1"/>
              <a:t>thực</a:t>
            </a:r>
            <a:r>
              <a:rPr lang="vi-VN" sz="1500" dirty="0"/>
              <a:t> </a:t>
            </a:r>
            <a:r>
              <a:rPr lang="vi-VN" sz="1500" dirty="0" err="1"/>
              <a:t>hiện</a:t>
            </a:r>
            <a:r>
              <a:rPr lang="vi-VN" sz="1500" dirty="0"/>
              <a:t> </a:t>
            </a:r>
            <a:r>
              <a:rPr lang="vi-VN" sz="1500" dirty="0" err="1"/>
              <a:t>kiểm</a:t>
            </a:r>
            <a:r>
              <a:rPr lang="vi-VN" sz="1500" dirty="0"/>
              <a:t> tra </a:t>
            </a:r>
            <a:r>
              <a:rPr lang="vi-VN" sz="1500" dirty="0" err="1"/>
              <a:t>tập</a:t>
            </a:r>
            <a:r>
              <a:rPr lang="vi-VN" sz="1500" dirty="0"/>
              <a:t> trung </a:t>
            </a:r>
            <a:r>
              <a:rPr lang="vi-VN" sz="1500" dirty="0" err="1"/>
              <a:t>tại</a:t>
            </a:r>
            <a:r>
              <a:rPr lang="vi-VN" sz="1500" dirty="0"/>
              <a:t> </a:t>
            </a:r>
            <a:r>
              <a:rPr lang="vi-VN" sz="1500" dirty="0" err="1"/>
              <a:t>các</a:t>
            </a:r>
            <a:r>
              <a:rPr lang="vi-VN" sz="1500" dirty="0"/>
              <a:t> </a:t>
            </a:r>
            <a:r>
              <a:rPr lang="vi-VN" sz="1500" dirty="0" err="1"/>
              <a:t>cửa</a:t>
            </a:r>
            <a:r>
              <a:rPr lang="vi-VN" sz="1500" dirty="0"/>
              <a:t> </a:t>
            </a:r>
            <a:r>
              <a:rPr lang="vi-VN" sz="1500" dirty="0" err="1"/>
              <a:t>khẩu</a:t>
            </a:r>
            <a:r>
              <a:rPr lang="vi-VN" sz="1500" dirty="0"/>
              <a:t> nhưng </a:t>
            </a:r>
            <a:r>
              <a:rPr lang="vi-VN" sz="1500" dirty="0" err="1"/>
              <a:t>vẫn</a:t>
            </a:r>
            <a:r>
              <a:rPr lang="en-US" sz="1500" dirty="0"/>
              <a:t> </a:t>
            </a:r>
            <a:r>
              <a:rPr lang="vi-VN" sz="1500" dirty="0">
                <a:solidFill>
                  <a:schemeClr val="accent6"/>
                </a:solidFill>
                <a:latin typeface="AG DaxProMedium" panose="02000506060000020004" pitchFamily="50" charset="0"/>
              </a:rPr>
              <a:t>có trường hợp doanh nghiệp phải tới tận các Bộ ngành mới giải quyết xong việc</a:t>
            </a:r>
            <a:r>
              <a:rPr lang="vi-VN" sz="1500" dirty="0"/>
              <a:t>. Thực tế này gây</a:t>
            </a:r>
            <a:r>
              <a:rPr lang="en-US" sz="1500" dirty="0"/>
              <a:t> </a:t>
            </a:r>
            <a:r>
              <a:rPr lang="vi-VN" sz="1500" dirty="0"/>
              <a:t> nhiều phiền toái do gia tăng chi phí, thời gian tuân thủ của doanh nghiệp.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317D91-5F86-4304-82D0-8A29F6B576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22325"/>
            <a:ext cx="7921761" cy="457835"/>
          </a:xfrm>
        </p:spPr>
        <p:txBody>
          <a:bodyPr/>
          <a:lstStyle/>
          <a:p>
            <a:r>
              <a:rPr lang="en-US" dirty="0"/>
              <a:t>Một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cập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thể</a:t>
            </a:r>
            <a:endParaRPr lang="en-US" dirty="0"/>
          </a:p>
        </p:txBody>
      </p:sp>
      <p:pic>
        <p:nvPicPr>
          <p:cNvPr id="11" name="Picture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67CA63DE-6164-4352-853B-4F0FB7CE29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" b="11038"/>
          <a:stretch/>
        </p:blipFill>
        <p:spPr>
          <a:xfrm>
            <a:off x="8674100" y="0"/>
            <a:ext cx="3517900" cy="5965371"/>
          </a:xfrm>
        </p:spPr>
      </p:pic>
    </p:spTree>
    <p:extLst>
      <p:ext uri="{BB962C8B-B14F-4D97-AF65-F5344CB8AC3E}">
        <p14:creationId xmlns:p14="http://schemas.microsoft.com/office/powerpoint/2010/main" val="2494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3953A-CC69-8545-AAC8-1EB507102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VN" sz="4800" dirty="0"/>
              <a:t>Bối cảnh mới cần thực hiện mạnh mẽ 2 chương trình: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E1B9B6-7389-4E65-B100-5BAEFC710C5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8589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2935;p47">
            <a:extLst>
              <a:ext uri="{FF2B5EF4-FFF2-40B4-BE49-F238E27FC236}">
                <a16:creationId xmlns:a16="http://schemas.microsoft.com/office/drawing/2014/main" id="{C239219E-3593-4216-8422-97A0E149A60F}"/>
              </a:ext>
            </a:extLst>
          </p:cNvPr>
          <p:cNvSpPr txBox="1">
            <a:spLocks/>
          </p:cNvSpPr>
          <p:nvPr/>
        </p:nvSpPr>
        <p:spPr>
          <a:xfrm>
            <a:off x="762000" y="1984476"/>
            <a:ext cx="7710785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pPr algn="l" defTabSz="1219170">
              <a:buClr>
                <a:srgbClr val="000000"/>
              </a:buClr>
              <a:buSzPts val="1100"/>
            </a:pPr>
            <a:r>
              <a:rPr lang="en-US" sz="3200" kern="0" dirty="0" err="1">
                <a:latin typeface="Arial"/>
                <a:ea typeface="Arial"/>
                <a:cs typeface="Arial"/>
                <a:sym typeface="Arial"/>
              </a:rPr>
              <a:t>Trân</a:t>
            </a:r>
            <a:r>
              <a:rPr lang="en-US" sz="3200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latin typeface="Arial"/>
                <a:ea typeface="Arial"/>
                <a:cs typeface="Arial"/>
                <a:sym typeface="Arial"/>
              </a:rPr>
              <a:t>trọng</a:t>
            </a:r>
            <a:r>
              <a:rPr lang="en-US" sz="3200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latin typeface="Arial"/>
                <a:ea typeface="Arial"/>
                <a:cs typeface="Arial"/>
                <a:sym typeface="Arial"/>
              </a:rPr>
              <a:t>cảm</a:t>
            </a:r>
            <a:r>
              <a:rPr lang="en-US" sz="3200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latin typeface="Arial"/>
                <a:ea typeface="Arial"/>
                <a:cs typeface="Arial"/>
                <a:sym typeface="Arial"/>
              </a:rPr>
              <a:t>ơn</a:t>
            </a:r>
            <a:r>
              <a:rPr lang="en-US" sz="3200" kern="0" dirty="0"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137" name="Picture 136" descr="Background pattern&#10;&#10;Description automatically generated">
            <a:extLst>
              <a:ext uri="{FF2B5EF4-FFF2-40B4-BE49-F238E27FC236}">
                <a16:creationId xmlns:a16="http://schemas.microsoft.com/office/drawing/2014/main" id="{085E8781-5A12-4A16-95B8-CE9FB2E50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1" y="2125121"/>
            <a:ext cx="5334001" cy="3830783"/>
          </a:xfrm>
          <a:prstGeom prst="rect">
            <a:avLst/>
          </a:prstGeom>
        </p:spPr>
      </p:pic>
      <p:sp>
        <p:nvSpPr>
          <p:cNvPr id="138" name="Google Shape;2935;p47">
            <a:extLst>
              <a:ext uri="{FF2B5EF4-FFF2-40B4-BE49-F238E27FC236}">
                <a16:creationId xmlns:a16="http://schemas.microsoft.com/office/drawing/2014/main" id="{E6EFBFE6-9F4B-40B9-A20C-2505B14C098D}"/>
              </a:ext>
            </a:extLst>
          </p:cNvPr>
          <p:cNvSpPr txBox="1">
            <a:spLocks/>
          </p:cNvSpPr>
          <p:nvPr/>
        </p:nvSpPr>
        <p:spPr>
          <a:xfrm>
            <a:off x="761999" y="4426167"/>
            <a:ext cx="2980268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pPr algn="l" defTabSz="1219170">
              <a:buClr>
                <a:srgbClr val="000000"/>
              </a:buClr>
              <a:buSzPts val="1100"/>
            </a:pPr>
            <a:r>
              <a:rPr lang="en-US" sz="2133" kern="0" dirty="0">
                <a:solidFill>
                  <a:srgbClr val="36DEE0"/>
                </a:solidFill>
                <a:latin typeface="Arial"/>
                <a:ea typeface="Arial"/>
                <a:cs typeface="Arial"/>
                <a:sym typeface="Arial"/>
              </a:rPr>
              <a:t>ĐẬU ANH TUẤN</a:t>
            </a:r>
          </a:p>
        </p:txBody>
      </p:sp>
      <p:sp>
        <p:nvSpPr>
          <p:cNvPr id="139" name="Google Shape;2935;p47">
            <a:extLst>
              <a:ext uri="{FF2B5EF4-FFF2-40B4-BE49-F238E27FC236}">
                <a16:creationId xmlns:a16="http://schemas.microsoft.com/office/drawing/2014/main" id="{2B03BBBA-4309-4B96-8B07-303BD743AF34}"/>
              </a:ext>
            </a:extLst>
          </p:cNvPr>
          <p:cNvSpPr txBox="1">
            <a:spLocks/>
          </p:cNvSpPr>
          <p:nvPr/>
        </p:nvSpPr>
        <p:spPr>
          <a:xfrm>
            <a:off x="761999" y="5003272"/>
            <a:ext cx="5147735" cy="9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pPr algn="l" defTabSz="1219170">
              <a:buClr>
                <a:srgbClr val="000000"/>
              </a:buClr>
              <a:buSzPts val="1100"/>
            </a:pPr>
            <a:r>
              <a:rPr lang="en-US" sz="1600" kern="0" dirty="0" err="1">
                <a:latin typeface="Arial"/>
                <a:ea typeface="Arial"/>
                <a:cs typeface="Arial"/>
                <a:sym typeface="Arial"/>
              </a:rPr>
              <a:t>Trưởng</a:t>
            </a:r>
            <a:r>
              <a:rPr lang="en-US" sz="1600" kern="0" dirty="0">
                <a:latin typeface="Arial"/>
                <a:ea typeface="Arial"/>
                <a:cs typeface="Arial"/>
                <a:sym typeface="Arial"/>
              </a:rPr>
              <a:t> Ban </a:t>
            </a:r>
            <a:r>
              <a:rPr lang="en-US" sz="1600" kern="0" dirty="0" err="1">
                <a:latin typeface="Arial"/>
                <a:ea typeface="Arial"/>
                <a:cs typeface="Arial"/>
                <a:sym typeface="Arial"/>
              </a:rPr>
              <a:t>Pháp</a:t>
            </a:r>
            <a:r>
              <a:rPr lang="en-US" sz="1600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kern="0" dirty="0" err="1">
                <a:latin typeface="Arial"/>
                <a:ea typeface="Arial"/>
                <a:cs typeface="Arial"/>
                <a:sym typeface="Arial"/>
              </a:rPr>
              <a:t>chế</a:t>
            </a:r>
            <a:endParaRPr lang="en-US" sz="1600" kern="0" dirty="0">
              <a:latin typeface="Arial"/>
              <a:ea typeface="Arial"/>
              <a:cs typeface="Arial"/>
              <a:sym typeface="Arial"/>
            </a:endParaRPr>
          </a:p>
          <a:p>
            <a:pPr algn="l" defTabSz="1219170">
              <a:buClr>
                <a:srgbClr val="000000"/>
              </a:buClr>
              <a:buSzPts val="1100"/>
            </a:pPr>
            <a:r>
              <a:rPr lang="en-US" sz="1600" kern="0" dirty="0">
                <a:latin typeface="Arial"/>
                <a:ea typeface="Arial"/>
                <a:cs typeface="Arial"/>
                <a:sym typeface="Arial"/>
              </a:rPr>
              <a:t>Phòng Thương </a:t>
            </a:r>
            <a:r>
              <a:rPr lang="en-US" sz="1600" kern="0" dirty="0" err="1">
                <a:latin typeface="Arial"/>
                <a:ea typeface="Arial"/>
                <a:cs typeface="Arial"/>
                <a:sym typeface="Arial"/>
              </a:rPr>
              <a:t>mại</a:t>
            </a:r>
            <a:r>
              <a:rPr lang="en-US" sz="1600" kern="0" dirty="0">
                <a:latin typeface="Arial"/>
                <a:ea typeface="Arial"/>
                <a:cs typeface="Arial"/>
                <a:sym typeface="Arial"/>
              </a:rPr>
              <a:t> và Công nghiệp </a:t>
            </a:r>
            <a:r>
              <a:rPr lang="en-US" sz="1600" kern="0" dirty="0" err="1">
                <a:latin typeface="Arial"/>
                <a:ea typeface="Arial"/>
                <a:cs typeface="Arial"/>
                <a:sym typeface="Arial"/>
              </a:rPr>
              <a:t>Việt</a:t>
            </a:r>
            <a:r>
              <a:rPr lang="en-US" sz="1600" kern="0" dirty="0">
                <a:latin typeface="Arial"/>
                <a:ea typeface="Arial"/>
                <a:cs typeface="Arial"/>
                <a:sym typeface="Arial"/>
              </a:rPr>
              <a:t> Nam</a:t>
            </a:r>
          </a:p>
          <a:p>
            <a:pPr algn="l" defTabSz="1219170">
              <a:buClr>
                <a:srgbClr val="000000"/>
              </a:buClr>
              <a:buSzPts val="1100"/>
            </a:pPr>
            <a:endParaRPr lang="en-US" sz="667" kern="0" dirty="0">
              <a:latin typeface="Arial"/>
              <a:ea typeface="Arial"/>
              <a:cs typeface="Arial"/>
              <a:sym typeface="Arial"/>
            </a:endParaRPr>
          </a:p>
          <a:p>
            <a:pPr algn="l" defTabSz="1219170">
              <a:buClr>
                <a:srgbClr val="000000"/>
              </a:buClr>
              <a:buSzPts val="1100"/>
            </a:pPr>
            <a:r>
              <a:rPr lang="en-US" sz="1600" kern="0" dirty="0">
                <a:latin typeface="Arial"/>
                <a:ea typeface="Arial"/>
                <a:cs typeface="Arial"/>
                <a:sym typeface="Arial"/>
              </a:rPr>
              <a:t>tuanda@vcci.com.vn</a:t>
            </a:r>
          </a:p>
        </p:txBody>
      </p:sp>
    </p:spTree>
    <p:extLst>
      <p:ext uri="{BB962C8B-B14F-4D97-AF65-F5344CB8AC3E}">
        <p14:creationId xmlns:p14="http://schemas.microsoft.com/office/powerpoint/2010/main" val="27234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FFA7B-AF0E-CA41-8B79-99E549A3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Bối cảnh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2C667-618D-3149-931D-5B16F5576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VN" sz="2000" dirty="0"/>
              <a:t>Kinh tế khó khăn, doanh nghiệp kiệt sức</a:t>
            </a:r>
          </a:p>
          <a:p>
            <a:r>
              <a:rPr lang="en-VN" sz="2000" dirty="0"/>
              <a:t>Các chương trình tái phục hồi nền kinh tế hết sức cần thiết:</a:t>
            </a:r>
          </a:p>
          <a:p>
            <a:pPr lvl="1"/>
            <a:r>
              <a:rPr lang="en-VN" sz="2000" dirty="0"/>
              <a:t>Kiểm soát dịch bệnh và mở cửa nền kinh tế </a:t>
            </a:r>
          </a:p>
          <a:p>
            <a:pPr lvl="1"/>
            <a:r>
              <a:rPr lang="en-VN" sz="2000" dirty="0"/>
              <a:t>Chính sách tiền tệ, tài khoá để hỗ trợ tăng trưởng</a:t>
            </a:r>
          </a:p>
          <a:p>
            <a:pPr lvl="1"/>
            <a:r>
              <a:rPr lang="en-VN" sz="2000" dirty="0"/>
              <a:t>Đẩy mạnh đầu tư công, phát triển hạ tầng</a:t>
            </a:r>
          </a:p>
          <a:p>
            <a:pPr lvl="1"/>
            <a:r>
              <a:rPr lang="en-VN" sz="2000" dirty="0"/>
              <a:t>Chính sách hỗ trợ phục hồi doanh nghiệp (Tín dụng, giảm thuế, phí, hỗ trợ chuỗi cung ứng, hỗ trợ chuyển đổi số…)</a:t>
            </a:r>
          </a:p>
          <a:p>
            <a:r>
              <a:rPr lang="en-VN" sz="2400" b="1" dirty="0"/>
              <a:t>Nhưng còn cải cách thể chế, cải cách thủ tục hành chính??? </a:t>
            </a:r>
          </a:p>
          <a:p>
            <a:pPr lvl="1"/>
            <a:endParaRPr lang="en-VN" sz="2000" dirty="0"/>
          </a:p>
        </p:txBody>
      </p:sp>
    </p:spTree>
    <p:extLst>
      <p:ext uri="{BB962C8B-B14F-4D97-AF65-F5344CB8AC3E}">
        <p14:creationId xmlns:p14="http://schemas.microsoft.com/office/powerpoint/2010/main" val="3674874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960000" y="719996"/>
            <a:ext cx="10272000" cy="68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93,9% doanh nghiệp bị tác động tiêu cực bởi dịch bệnh</a:t>
            </a:r>
            <a:endParaRPr dirty="0"/>
          </a:p>
        </p:txBody>
      </p:sp>
      <p:grpSp>
        <p:nvGrpSpPr>
          <p:cNvPr id="136" name="Google Shape;136;p16"/>
          <p:cNvGrpSpPr/>
          <p:nvPr/>
        </p:nvGrpSpPr>
        <p:grpSpPr>
          <a:xfrm>
            <a:off x="1163200" y="2206433"/>
            <a:ext cx="2761200" cy="1133584"/>
            <a:chOff x="872400" y="1654825"/>
            <a:chExt cx="2070900" cy="850188"/>
          </a:xfrm>
        </p:grpSpPr>
        <p:sp>
          <p:nvSpPr>
            <p:cNvPr id="137" name="Google Shape;137;p16"/>
            <p:cNvSpPr txBox="1"/>
            <p:nvPr/>
          </p:nvSpPr>
          <p:spPr>
            <a:xfrm>
              <a:off x="872400" y="1654825"/>
              <a:ext cx="20709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2667" kern="0" dirty="0">
                  <a:solidFill>
                    <a:srgbClr val="B32B2B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34%</a:t>
              </a:r>
              <a:endParaRPr sz="2667" kern="0" dirty="0">
                <a:solidFill>
                  <a:srgbClr val="B32B2B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38" name="Google Shape;138;p16"/>
            <p:cNvSpPr txBox="1"/>
            <p:nvPr/>
          </p:nvSpPr>
          <p:spPr>
            <a:xfrm>
              <a:off x="872400" y="2096713"/>
              <a:ext cx="20709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467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lang="en" sz="1467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oanh nghiệp bị ảnh hưởng </a:t>
              </a:r>
              <a:r>
                <a:rPr lang="en" sz="1467" kern="0" dirty="0">
                  <a:solidFill>
                    <a:srgbClr val="B32B2B"/>
                  </a:solidFill>
                  <a:latin typeface="Roboto"/>
                  <a:ea typeface="Roboto"/>
                  <a:cs typeface="Roboto"/>
                  <a:sym typeface="Roboto"/>
                </a:rPr>
                <a:t>hoàn toàn tiêu cực</a:t>
              </a:r>
              <a:endParaRPr sz="1467" kern="0" dirty="0">
                <a:solidFill>
                  <a:srgbClr val="B32B2B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16"/>
          <p:cNvGrpSpPr/>
          <p:nvPr/>
        </p:nvGrpSpPr>
        <p:grpSpPr>
          <a:xfrm>
            <a:off x="1163200" y="3475933"/>
            <a:ext cx="2761200" cy="1133584"/>
            <a:chOff x="872400" y="2606950"/>
            <a:chExt cx="2070900" cy="850188"/>
          </a:xfrm>
        </p:grpSpPr>
        <p:sp>
          <p:nvSpPr>
            <p:cNvPr id="140" name="Google Shape;140;p16"/>
            <p:cNvSpPr txBox="1"/>
            <p:nvPr/>
          </p:nvSpPr>
          <p:spPr>
            <a:xfrm>
              <a:off x="872400" y="2606950"/>
              <a:ext cx="20709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2667" kern="0" dirty="0">
                  <a:solidFill>
                    <a:srgbClr val="B66C34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59,9%</a:t>
              </a:r>
              <a:endParaRPr sz="2667" kern="0" dirty="0">
                <a:solidFill>
                  <a:srgbClr val="B66C3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1" name="Google Shape;141;p16"/>
            <p:cNvSpPr txBox="1"/>
            <p:nvPr/>
          </p:nvSpPr>
          <p:spPr>
            <a:xfrm>
              <a:off x="872400" y="3048838"/>
              <a:ext cx="20709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1467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Doanh </a:t>
              </a:r>
              <a:r>
                <a:rPr lang="vi-VN" sz="1467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nghiệp</a:t>
              </a:r>
              <a:r>
                <a:rPr lang="vi-VN" sz="1467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vi-VN" sz="1467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bị</a:t>
              </a:r>
              <a:r>
                <a:rPr lang="vi-VN" sz="1467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vi-VN" sz="1467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ảnh</a:t>
              </a:r>
              <a:r>
                <a:rPr lang="vi-VN" sz="1467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vi-VN" sz="1467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hưởng</a:t>
              </a:r>
              <a:r>
                <a:rPr lang="vi-VN" sz="1467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67" kern="0" dirty="0">
                  <a:solidFill>
                    <a:srgbClr val="B66C34"/>
                  </a:solidFill>
                  <a:latin typeface="Roboto"/>
                  <a:ea typeface="Roboto"/>
                  <a:cs typeface="Roboto"/>
                  <a:sym typeface="Roboto"/>
                </a:rPr>
                <a:t>phần </a:t>
              </a:r>
              <a:r>
                <a:rPr lang="en-US" sz="1467" kern="0" dirty="0" err="1">
                  <a:solidFill>
                    <a:srgbClr val="B66C34"/>
                  </a:solidFill>
                  <a:latin typeface="Roboto"/>
                  <a:ea typeface="Roboto"/>
                  <a:cs typeface="Roboto"/>
                  <a:sym typeface="Roboto"/>
                </a:rPr>
                <a:t>lớn</a:t>
              </a:r>
              <a:r>
                <a:rPr lang="en-US" sz="1467" kern="0" dirty="0">
                  <a:solidFill>
                    <a:srgbClr val="B66C34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67" kern="0" dirty="0" err="1">
                  <a:solidFill>
                    <a:srgbClr val="B66C34"/>
                  </a:solidFill>
                  <a:latin typeface="Roboto"/>
                  <a:ea typeface="Roboto"/>
                  <a:cs typeface="Roboto"/>
                  <a:sym typeface="Roboto"/>
                </a:rPr>
                <a:t>là</a:t>
              </a:r>
              <a:r>
                <a:rPr lang="en-US" sz="1467" kern="0" dirty="0">
                  <a:solidFill>
                    <a:srgbClr val="B66C34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vi-VN" sz="1467" kern="0" dirty="0">
                  <a:solidFill>
                    <a:srgbClr val="B66C34"/>
                  </a:solidFill>
                  <a:latin typeface="Roboto"/>
                  <a:ea typeface="Roboto"/>
                  <a:cs typeface="Roboto"/>
                  <a:sym typeface="Roboto"/>
                </a:rPr>
                <a:t>tiêu </a:t>
              </a:r>
              <a:r>
                <a:rPr lang="vi-VN" sz="1467" kern="0" dirty="0" err="1">
                  <a:solidFill>
                    <a:srgbClr val="B66C34"/>
                  </a:solidFill>
                  <a:latin typeface="Roboto"/>
                  <a:ea typeface="Roboto"/>
                  <a:cs typeface="Roboto"/>
                  <a:sym typeface="Roboto"/>
                </a:rPr>
                <a:t>cực</a:t>
              </a:r>
              <a:endParaRPr lang="vi-VN" sz="1467" kern="0" dirty="0">
                <a:solidFill>
                  <a:srgbClr val="B66C3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p16"/>
          <p:cNvGrpSpPr/>
          <p:nvPr/>
        </p:nvGrpSpPr>
        <p:grpSpPr>
          <a:xfrm>
            <a:off x="1163200" y="4721167"/>
            <a:ext cx="2761200" cy="1133584"/>
            <a:chOff x="872400" y="3540875"/>
            <a:chExt cx="2070900" cy="850188"/>
          </a:xfrm>
        </p:grpSpPr>
        <p:sp>
          <p:nvSpPr>
            <p:cNvPr id="143" name="Google Shape;143;p16"/>
            <p:cNvSpPr txBox="1"/>
            <p:nvPr/>
          </p:nvSpPr>
          <p:spPr>
            <a:xfrm>
              <a:off x="872400" y="3540875"/>
              <a:ext cx="20709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2667" kern="0" dirty="0">
                  <a:solidFill>
                    <a:srgbClr val="DD7272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87,2%</a:t>
              </a:r>
              <a:endParaRPr sz="2667" kern="0" dirty="0">
                <a:solidFill>
                  <a:srgbClr val="DD727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4" name="Google Shape;144;p16"/>
            <p:cNvSpPr txBox="1"/>
            <p:nvPr/>
          </p:nvSpPr>
          <p:spPr>
            <a:xfrm>
              <a:off x="872400" y="3982763"/>
              <a:ext cx="20709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467" b="1" kern="0" dirty="0">
                  <a:solidFill>
                    <a:srgbClr val="000000"/>
                  </a:solidFill>
                  <a:latin typeface="Roboto"/>
                  <a:ea typeface="Roboto"/>
                  <a:cs typeface="Arial"/>
                  <a:sym typeface="Roboto"/>
                </a:rPr>
                <a:t>Năm 2020 </a:t>
              </a:r>
              <a:r>
                <a:rPr lang="en" sz="1467" kern="0" dirty="0">
                  <a:solidFill>
                    <a:srgbClr val="000000"/>
                  </a:solidFill>
                  <a:latin typeface="Roboto"/>
                  <a:ea typeface="Roboto"/>
                  <a:cs typeface="Arial"/>
                  <a:sym typeface="Roboto"/>
                </a:rPr>
                <a:t>(năm COVID-19 thứ nhất), khoảng 87,2% doanh nghiệp bị </a:t>
              </a:r>
              <a:r>
                <a:rPr lang="en" sz="1467" kern="0" dirty="0">
                  <a:solidFill>
                    <a:srgbClr val="DD7272"/>
                  </a:solidFill>
                  <a:latin typeface="Roboto"/>
                  <a:ea typeface="Roboto"/>
                  <a:cs typeface="Arial"/>
                  <a:sym typeface="Roboto"/>
                </a:rPr>
                <a:t>ảnh hưởng tiêu cực</a:t>
              </a:r>
              <a:endParaRPr sz="1467" kern="0" dirty="0">
                <a:solidFill>
                  <a:srgbClr val="DD7272"/>
                </a:solidFill>
                <a:latin typeface="Roboto"/>
                <a:ea typeface="Roboto"/>
                <a:cs typeface="Arial"/>
                <a:sym typeface="Arial"/>
              </a:endParaRPr>
            </a:p>
          </p:txBody>
        </p:sp>
      </p:grpSp>
      <p:pic>
        <p:nvPicPr>
          <p:cNvPr id="256" name="Graphic 3">
            <a:extLst>
              <a:ext uri="{FF2B5EF4-FFF2-40B4-BE49-F238E27FC236}">
                <a16:creationId xmlns:a16="http://schemas.microsoft.com/office/drawing/2014/main" id="{83A98D85-5996-4969-9B4D-AF8B2A0C5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6903" y="1785070"/>
            <a:ext cx="7000583" cy="4667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8"/>
          <p:cNvSpPr txBox="1">
            <a:spLocks noGrp="1"/>
          </p:cNvSpPr>
          <p:nvPr>
            <p:ph type="title"/>
          </p:nvPr>
        </p:nvSpPr>
        <p:spPr>
          <a:xfrm>
            <a:off x="960000" y="719996"/>
            <a:ext cx="10272000" cy="68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Doanh nghiệp ở các lĩnh vực giáo dục đào tạo, dịch vụ lưu trú, ăn uống, trợ giúp xã hội… chịu tác động nặng nề</a:t>
            </a:r>
            <a:endParaRPr dirty="0"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177017EC-D88B-4A91-9B81-5DBDBC578B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78"/>
          <a:stretch/>
        </p:blipFill>
        <p:spPr>
          <a:xfrm>
            <a:off x="643011" y="2278141"/>
            <a:ext cx="8638875" cy="457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960000" y="719996"/>
            <a:ext cx="10272000" cy="68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90,8% doanh nghiệp đã </a:t>
            </a:r>
            <a:r>
              <a:rPr lang="en" dirty="0">
                <a:solidFill>
                  <a:srgbClr val="DD7272"/>
                </a:solidFill>
              </a:rPr>
              <a:t>giảm quy mô lao động </a:t>
            </a:r>
            <a:r>
              <a:rPr lang="en" dirty="0"/>
              <a:t>trong thời kỳ dịch bệnh</a:t>
            </a:r>
            <a:endParaRPr dirty="0"/>
          </a:p>
        </p:txBody>
      </p:sp>
      <p:grpSp>
        <p:nvGrpSpPr>
          <p:cNvPr id="136" name="Google Shape;136;p16"/>
          <p:cNvGrpSpPr/>
          <p:nvPr/>
        </p:nvGrpSpPr>
        <p:grpSpPr>
          <a:xfrm>
            <a:off x="8890782" y="2727233"/>
            <a:ext cx="3062461" cy="1509968"/>
            <a:chOff x="872400" y="1654825"/>
            <a:chExt cx="2070900" cy="1132476"/>
          </a:xfrm>
        </p:grpSpPr>
        <p:sp>
          <p:nvSpPr>
            <p:cNvPr id="137" name="Google Shape;137;p16"/>
            <p:cNvSpPr txBox="1"/>
            <p:nvPr/>
          </p:nvSpPr>
          <p:spPr>
            <a:xfrm>
              <a:off x="872400" y="1654825"/>
              <a:ext cx="20709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3200" kern="0" dirty="0">
                  <a:solidFill>
                    <a:srgbClr val="DD7272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97%</a:t>
              </a:r>
              <a:endParaRPr sz="3200" kern="0" dirty="0">
                <a:solidFill>
                  <a:srgbClr val="DD727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38" name="Google Shape;138;p16"/>
            <p:cNvSpPr txBox="1"/>
            <p:nvPr/>
          </p:nvSpPr>
          <p:spPr>
            <a:xfrm>
              <a:off x="872400" y="2096713"/>
              <a:ext cx="2070900" cy="6905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lang="en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oanh nghiệp ở </a:t>
              </a:r>
              <a:r>
                <a:rPr lang="en" sz="1333" kern="0" dirty="0">
                  <a:solidFill>
                    <a:srgbClr val="DD7272"/>
                  </a:solidFill>
                  <a:latin typeface="Roboto"/>
                  <a:ea typeface="Roboto"/>
                  <a:cs typeface="Roboto"/>
                  <a:sym typeface="Roboto"/>
                </a:rPr>
                <a:t>các ngành dịch vụ</a:t>
              </a:r>
              <a:r>
                <a:rPr lang="en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như giáo dục đào tạo, dịch vụ lưu trú, ăn uống đã phải cho ít nhất 1 lao động nghỉ việc do dịch</a:t>
              </a:r>
              <a:endParaRPr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p16"/>
          <p:cNvGrpSpPr/>
          <p:nvPr/>
        </p:nvGrpSpPr>
        <p:grpSpPr>
          <a:xfrm>
            <a:off x="8890782" y="4721167"/>
            <a:ext cx="3062461" cy="1133584"/>
            <a:chOff x="872400" y="3540875"/>
            <a:chExt cx="2070900" cy="850188"/>
          </a:xfrm>
        </p:grpSpPr>
        <p:sp>
          <p:nvSpPr>
            <p:cNvPr id="143" name="Google Shape;143;p16"/>
            <p:cNvSpPr txBox="1"/>
            <p:nvPr/>
          </p:nvSpPr>
          <p:spPr>
            <a:xfrm>
              <a:off x="872400" y="3540875"/>
              <a:ext cx="20709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2400" kern="0" dirty="0">
                  <a:solidFill>
                    <a:srgbClr val="6B8DC4"/>
                  </a:solidFill>
                  <a:latin typeface="Fira Sans Extra Condensed Medium"/>
                  <a:cs typeface="Arial"/>
                  <a:sym typeface="Fira Sans Extra Condensed Medium"/>
                </a:rPr>
                <a:t>Đông Nam Bộ, ĐBSCL</a:t>
              </a:r>
              <a:endParaRPr sz="2400" kern="0" dirty="0">
                <a:solidFill>
                  <a:srgbClr val="6B8DC4"/>
                </a:solidFill>
                <a:latin typeface="Fira Sans Extra Condensed Medium"/>
                <a:cs typeface="Arial"/>
                <a:sym typeface="Fira Sans Extra Condensed Medium"/>
              </a:endParaRPr>
            </a:p>
          </p:txBody>
        </p:sp>
        <p:sp>
          <p:nvSpPr>
            <p:cNvPr id="144" name="Google Shape;144;p16"/>
            <p:cNvSpPr txBox="1"/>
            <p:nvPr/>
          </p:nvSpPr>
          <p:spPr>
            <a:xfrm>
              <a:off x="872400" y="3982763"/>
              <a:ext cx="20709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Arial"/>
                  <a:sym typeface="Roboto"/>
                </a:rPr>
                <a:t>L</a:t>
              </a:r>
              <a:r>
                <a:rPr lang="en" sz="1333" kern="0" dirty="0">
                  <a:solidFill>
                    <a:srgbClr val="000000"/>
                  </a:solidFill>
                  <a:latin typeface="Roboto"/>
                  <a:ea typeface="Roboto"/>
                  <a:cs typeface="Arial"/>
                  <a:sym typeface="Roboto"/>
                </a:rPr>
                <a:t>à những khu vực xảy ra hiện tượng </a:t>
              </a:r>
              <a:r>
                <a:rPr lang="en" sz="1333" kern="0" dirty="0">
                  <a:solidFill>
                    <a:srgbClr val="4872B6"/>
                  </a:solidFill>
                  <a:latin typeface="Roboto"/>
                  <a:ea typeface="Roboto"/>
                  <a:cs typeface="Arial"/>
                  <a:sym typeface="Roboto"/>
                </a:rPr>
                <a:t>người lao động mất việc làm </a:t>
              </a:r>
              <a:r>
                <a:rPr lang="en" sz="1333" kern="0" dirty="0">
                  <a:solidFill>
                    <a:srgbClr val="000000"/>
                  </a:solidFill>
                  <a:latin typeface="Roboto"/>
                  <a:ea typeface="Roboto"/>
                  <a:cs typeface="Arial"/>
                  <a:sym typeface="Roboto"/>
                </a:rPr>
                <a:t>nhiều nhất cả nước</a:t>
              </a:r>
              <a:endParaRPr sz="1333" kern="0" dirty="0">
                <a:solidFill>
                  <a:srgbClr val="000000"/>
                </a:solidFill>
                <a:latin typeface="Roboto"/>
                <a:ea typeface="Roboto"/>
                <a:cs typeface="Arial"/>
                <a:sym typeface="Arial"/>
              </a:endParaRPr>
            </a:p>
          </p:txBody>
        </p:sp>
      </p:grpSp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40ACD032-A0EB-40D0-A37D-9D76C235E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606" y="2372752"/>
            <a:ext cx="7010621" cy="436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7;p16">
            <a:extLst>
              <a:ext uri="{FF2B5EF4-FFF2-40B4-BE49-F238E27FC236}">
                <a16:creationId xmlns:a16="http://schemas.microsoft.com/office/drawing/2014/main" id="{EEEF0EDC-A407-44E7-B40D-39D4EE7959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719996"/>
            <a:ext cx="10272000" cy="68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COVID-19 làm đứt gãy các chuỗi giá trị</a:t>
            </a:r>
            <a:endParaRPr dirty="0"/>
          </a:p>
        </p:txBody>
      </p:sp>
      <p:grpSp>
        <p:nvGrpSpPr>
          <p:cNvPr id="22" name="Google Shape;136;p16">
            <a:extLst>
              <a:ext uri="{FF2B5EF4-FFF2-40B4-BE49-F238E27FC236}">
                <a16:creationId xmlns:a16="http://schemas.microsoft.com/office/drawing/2014/main" id="{5E7FA728-505E-472E-8F5C-3738A6A55142}"/>
              </a:ext>
            </a:extLst>
          </p:cNvPr>
          <p:cNvGrpSpPr/>
          <p:nvPr/>
        </p:nvGrpSpPr>
        <p:grpSpPr>
          <a:xfrm>
            <a:off x="1163199" y="2206434"/>
            <a:ext cx="4033635" cy="1440221"/>
            <a:chOff x="872399" y="1654825"/>
            <a:chExt cx="3025226" cy="1080166"/>
          </a:xfrm>
        </p:grpSpPr>
        <p:sp>
          <p:nvSpPr>
            <p:cNvPr id="23" name="Google Shape;137;p16">
              <a:extLst>
                <a:ext uri="{FF2B5EF4-FFF2-40B4-BE49-F238E27FC236}">
                  <a16:creationId xmlns:a16="http://schemas.microsoft.com/office/drawing/2014/main" id="{180E3870-882A-4552-891F-FDC554A4EE58}"/>
                </a:ext>
              </a:extLst>
            </p:cNvPr>
            <p:cNvSpPr txBox="1"/>
            <p:nvPr/>
          </p:nvSpPr>
          <p:spPr>
            <a:xfrm>
              <a:off x="872400" y="1654825"/>
              <a:ext cx="20709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2667" kern="0" dirty="0">
                  <a:solidFill>
                    <a:srgbClr val="5E60CE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96,2%</a:t>
              </a:r>
              <a:endParaRPr sz="2667" kern="0" dirty="0">
                <a:solidFill>
                  <a:srgbClr val="5E60C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4" name="Google Shape;138;p16">
              <a:extLst>
                <a:ext uri="{FF2B5EF4-FFF2-40B4-BE49-F238E27FC236}">
                  <a16:creationId xmlns:a16="http://schemas.microsoft.com/office/drawing/2014/main" id="{CC6DB2DC-A218-4F19-B031-1E86A5D43085}"/>
                </a:ext>
              </a:extLst>
            </p:cNvPr>
            <p:cNvSpPr txBox="1"/>
            <p:nvPr/>
          </p:nvSpPr>
          <p:spPr>
            <a:xfrm>
              <a:off x="872399" y="2326691"/>
              <a:ext cx="3025226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Trung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bình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, 96,2% doanh nghiệp gặp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ít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nhất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một trong các vấn đề liên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quan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đến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b="1" kern="0" dirty="0" err="1">
                  <a:solidFill>
                    <a:srgbClr val="5E60CE"/>
                  </a:solidFill>
                  <a:latin typeface="Roboto"/>
                  <a:ea typeface="Roboto"/>
                  <a:cs typeface="Roboto"/>
                  <a:sym typeface="Roboto"/>
                </a:rPr>
                <a:t>chuỗi</a:t>
              </a:r>
              <a:r>
                <a:rPr lang="en-US" sz="1400" b="1" kern="0" dirty="0">
                  <a:solidFill>
                    <a:srgbClr val="5E60CE"/>
                  </a:solidFill>
                  <a:latin typeface="Roboto"/>
                  <a:ea typeface="Roboto"/>
                  <a:cs typeface="Roboto"/>
                  <a:sym typeface="Roboto"/>
                </a:rPr>
                <a:t> giá trị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. Các vấn đề này có thể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là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khó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tiếp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cận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khách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hàng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mất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cân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đối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dòng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tiền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khó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khăn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khi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quản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lý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nhân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công hay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đứt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gãy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chuỗi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cung</a:t>
              </a: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ứng.</a:t>
              </a: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139;p16">
            <a:extLst>
              <a:ext uri="{FF2B5EF4-FFF2-40B4-BE49-F238E27FC236}">
                <a16:creationId xmlns:a16="http://schemas.microsoft.com/office/drawing/2014/main" id="{B8725875-D2EB-4FFF-A3ED-AF2409CAB59F}"/>
              </a:ext>
            </a:extLst>
          </p:cNvPr>
          <p:cNvGrpSpPr/>
          <p:nvPr/>
        </p:nvGrpSpPr>
        <p:grpSpPr>
          <a:xfrm>
            <a:off x="1163200" y="3936312"/>
            <a:ext cx="4098475" cy="881776"/>
            <a:chOff x="872400" y="2606950"/>
            <a:chExt cx="3073856" cy="661332"/>
          </a:xfrm>
        </p:grpSpPr>
        <p:sp>
          <p:nvSpPr>
            <p:cNvPr id="26" name="Google Shape;140;p16">
              <a:extLst>
                <a:ext uri="{FF2B5EF4-FFF2-40B4-BE49-F238E27FC236}">
                  <a16:creationId xmlns:a16="http://schemas.microsoft.com/office/drawing/2014/main" id="{2168D572-32DC-4584-8EAC-1F0B25FEA519}"/>
                </a:ext>
              </a:extLst>
            </p:cNvPr>
            <p:cNvSpPr txBox="1"/>
            <p:nvPr/>
          </p:nvSpPr>
          <p:spPr>
            <a:xfrm>
              <a:off x="872400" y="2606950"/>
              <a:ext cx="20709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2667" kern="0" dirty="0">
                  <a:solidFill>
                    <a:srgbClr val="56CFE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61,8%</a:t>
              </a:r>
              <a:endParaRPr sz="2667" kern="0" dirty="0">
                <a:solidFill>
                  <a:srgbClr val="56CFE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7" name="Google Shape;141;p16">
              <a:extLst>
                <a:ext uri="{FF2B5EF4-FFF2-40B4-BE49-F238E27FC236}">
                  <a16:creationId xmlns:a16="http://schemas.microsoft.com/office/drawing/2014/main" id="{3DBC3C0D-B44F-4E21-9635-0E7CE2BC8D01}"/>
                </a:ext>
              </a:extLst>
            </p:cNvPr>
            <p:cNvSpPr txBox="1"/>
            <p:nvPr/>
          </p:nvSpPr>
          <p:spPr>
            <a:xfrm>
              <a:off x="872400" y="2978346"/>
              <a:ext cx="3073856" cy="289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Arial"/>
                  <a:sym typeface="Roboto"/>
                </a:rPr>
                <a:t>K</a:t>
              </a:r>
              <a:r>
                <a:rPr lang="en" sz="1400" kern="0" dirty="0">
                  <a:solidFill>
                    <a:srgbClr val="000000"/>
                  </a:solidFill>
                  <a:latin typeface="Roboto"/>
                  <a:ea typeface="Roboto"/>
                  <a:cs typeface="Arial"/>
                  <a:sym typeface="Roboto"/>
                </a:rPr>
                <a:t>hó tiếp cận khách hàng (trong nước và quốc tế)</a:t>
              </a:r>
              <a:endParaRPr sz="1400" kern="0" dirty="0">
                <a:solidFill>
                  <a:srgbClr val="000000"/>
                </a:solidFill>
                <a:latin typeface="Roboto"/>
                <a:ea typeface="Roboto"/>
                <a:cs typeface="Arial"/>
                <a:sym typeface="Arial"/>
              </a:endParaRPr>
            </a:p>
          </p:txBody>
        </p:sp>
      </p:grpSp>
      <p:grpSp>
        <p:nvGrpSpPr>
          <p:cNvPr id="28" name="Google Shape;142;p16">
            <a:extLst>
              <a:ext uri="{FF2B5EF4-FFF2-40B4-BE49-F238E27FC236}">
                <a16:creationId xmlns:a16="http://schemas.microsoft.com/office/drawing/2014/main" id="{D2340CDE-6A47-4AA6-9F2B-D46522BDE257}"/>
              </a:ext>
            </a:extLst>
          </p:cNvPr>
          <p:cNvGrpSpPr/>
          <p:nvPr/>
        </p:nvGrpSpPr>
        <p:grpSpPr>
          <a:xfrm>
            <a:off x="1163199" y="4928915"/>
            <a:ext cx="3491084" cy="984263"/>
            <a:chOff x="872399" y="3540875"/>
            <a:chExt cx="2618313" cy="738197"/>
          </a:xfrm>
        </p:grpSpPr>
        <p:sp>
          <p:nvSpPr>
            <p:cNvPr id="29" name="Google Shape;143;p16">
              <a:extLst>
                <a:ext uri="{FF2B5EF4-FFF2-40B4-BE49-F238E27FC236}">
                  <a16:creationId xmlns:a16="http://schemas.microsoft.com/office/drawing/2014/main" id="{B20317C8-B2AB-4F12-B92B-CF01A0B73049}"/>
                </a:ext>
              </a:extLst>
            </p:cNvPr>
            <p:cNvSpPr txBox="1"/>
            <p:nvPr/>
          </p:nvSpPr>
          <p:spPr>
            <a:xfrm>
              <a:off x="872400" y="3540875"/>
              <a:ext cx="20709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2667" kern="0" dirty="0">
                  <a:solidFill>
                    <a:srgbClr val="5390D9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57,6%</a:t>
              </a:r>
              <a:endParaRPr sz="2667" kern="0" dirty="0">
                <a:solidFill>
                  <a:srgbClr val="5390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0" name="Google Shape;144;p16">
              <a:extLst>
                <a:ext uri="{FF2B5EF4-FFF2-40B4-BE49-F238E27FC236}">
                  <a16:creationId xmlns:a16="http://schemas.microsoft.com/office/drawing/2014/main" id="{91540B73-C0E0-41DC-A440-0DB3F6AEEB7B}"/>
                </a:ext>
              </a:extLst>
            </p:cNvPr>
            <p:cNvSpPr txBox="1"/>
            <p:nvPr/>
          </p:nvSpPr>
          <p:spPr>
            <a:xfrm>
              <a:off x="872399" y="3870772"/>
              <a:ext cx="2618313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400" kern="0" dirty="0">
                  <a:solidFill>
                    <a:srgbClr val="000000"/>
                  </a:solidFill>
                  <a:latin typeface="Roboto"/>
                  <a:ea typeface="Roboto"/>
                  <a:cs typeface="Arial"/>
                  <a:sym typeface="Roboto"/>
                </a:rPr>
                <a:t>G</a:t>
              </a:r>
              <a:r>
                <a:rPr lang="en" sz="1400" kern="0" dirty="0">
                  <a:solidFill>
                    <a:srgbClr val="000000"/>
                  </a:solidFill>
                  <a:latin typeface="Roboto"/>
                  <a:ea typeface="Roboto"/>
                  <a:cs typeface="Arial"/>
                  <a:sym typeface="Roboto"/>
                </a:rPr>
                <a:t>ặp khó khăn trong quản lý dòng tiền</a:t>
              </a:r>
              <a:endParaRPr sz="1400" kern="0" dirty="0">
                <a:solidFill>
                  <a:srgbClr val="000000"/>
                </a:solidFill>
                <a:latin typeface="Roboto"/>
                <a:ea typeface="Roboto"/>
                <a:cs typeface="Arial"/>
                <a:sym typeface="Arial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8DC0F2AD-42AC-4348-8334-73849D4C87AB}"/>
              </a:ext>
            </a:extLst>
          </p:cNvPr>
          <p:cNvGrpSpPr/>
          <p:nvPr/>
        </p:nvGrpSpPr>
        <p:grpSpPr>
          <a:xfrm>
            <a:off x="5370044" y="2485293"/>
            <a:ext cx="6387816" cy="3516924"/>
            <a:chOff x="3258698" y="1683225"/>
            <a:chExt cx="5279613" cy="2906784"/>
          </a:xfrm>
        </p:grpSpPr>
        <p:grpSp>
          <p:nvGrpSpPr>
            <p:cNvPr id="129" name="Google Shape;243;p16">
              <a:extLst>
                <a:ext uri="{FF2B5EF4-FFF2-40B4-BE49-F238E27FC236}">
                  <a16:creationId xmlns:a16="http://schemas.microsoft.com/office/drawing/2014/main" id="{F287E8C0-0B3B-4BB4-B913-B2204603EF15}"/>
                </a:ext>
              </a:extLst>
            </p:cNvPr>
            <p:cNvGrpSpPr/>
            <p:nvPr/>
          </p:nvGrpSpPr>
          <p:grpSpPr>
            <a:xfrm>
              <a:off x="3258698" y="2697746"/>
              <a:ext cx="649747" cy="650381"/>
              <a:chOff x="3220472" y="2666986"/>
              <a:chExt cx="615000" cy="615600"/>
            </a:xfrm>
          </p:grpSpPr>
          <p:sp>
            <p:nvSpPr>
              <p:cNvPr id="130" name="Google Shape;244;p16">
                <a:extLst>
                  <a:ext uri="{FF2B5EF4-FFF2-40B4-BE49-F238E27FC236}">
                    <a16:creationId xmlns:a16="http://schemas.microsoft.com/office/drawing/2014/main" id="{774161BB-DDB4-47B5-A603-E53F9DEC200E}"/>
                  </a:ext>
                </a:extLst>
              </p:cNvPr>
              <p:cNvSpPr/>
              <p:nvPr/>
            </p:nvSpPr>
            <p:spPr>
              <a:xfrm>
                <a:off x="3220472" y="2666986"/>
                <a:ext cx="615000" cy="6156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31" name="Google Shape;245;p16">
                <a:extLst>
                  <a:ext uri="{FF2B5EF4-FFF2-40B4-BE49-F238E27FC236}">
                    <a16:creationId xmlns:a16="http://schemas.microsoft.com/office/drawing/2014/main" id="{B3808398-B0C7-412A-A7BA-7191E109288E}"/>
                  </a:ext>
                </a:extLst>
              </p:cNvPr>
              <p:cNvGrpSpPr/>
              <p:nvPr/>
            </p:nvGrpSpPr>
            <p:grpSpPr>
              <a:xfrm>
                <a:off x="3378092" y="2808353"/>
                <a:ext cx="299764" cy="336345"/>
                <a:chOff x="2221875" y="2842425"/>
                <a:chExt cx="385350" cy="432375"/>
              </a:xfrm>
            </p:grpSpPr>
            <p:sp>
              <p:nvSpPr>
                <p:cNvPr id="132" name="Google Shape;246;p16">
                  <a:extLst>
                    <a:ext uri="{FF2B5EF4-FFF2-40B4-BE49-F238E27FC236}">
                      <a16:creationId xmlns:a16="http://schemas.microsoft.com/office/drawing/2014/main" id="{8B6278B4-0D71-40BB-8795-9A95AFA28C20}"/>
                    </a:ext>
                  </a:extLst>
                </p:cNvPr>
                <p:cNvSpPr/>
                <p:nvPr/>
              </p:nvSpPr>
              <p:spPr>
                <a:xfrm>
                  <a:off x="2315925" y="3038950"/>
                  <a:ext cx="108100" cy="10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4" h="4128" extrusionOk="0">
                      <a:moveTo>
                        <a:pt x="0" y="0"/>
                      </a:moveTo>
                      <a:lnTo>
                        <a:pt x="0" y="4127"/>
                      </a:lnTo>
                      <a:lnTo>
                        <a:pt x="3706" y="4127"/>
                      </a:lnTo>
                      <a:cubicBezTo>
                        <a:pt x="4071" y="4127"/>
                        <a:pt x="4324" y="3790"/>
                        <a:pt x="4240" y="3425"/>
                      </a:cubicBezTo>
                      <a:lnTo>
                        <a:pt x="33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247;p16">
                  <a:extLst>
                    <a:ext uri="{FF2B5EF4-FFF2-40B4-BE49-F238E27FC236}">
                      <a16:creationId xmlns:a16="http://schemas.microsoft.com/office/drawing/2014/main" id="{2ED46D7C-D76D-43A2-BD92-BE58203D85E2}"/>
                    </a:ext>
                  </a:extLst>
                </p:cNvPr>
                <p:cNvSpPr/>
                <p:nvPr/>
              </p:nvSpPr>
              <p:spPr>
                <a:xfrm>
                  <a:off x="2282225" y="2908400"/>
                  <a:ext cx="289200" cy="4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8" h="1657" extrusionOk="0">
                      <a:moveTo>
                        <a:pt x="1" y="0"/>
                      </a:moveTo>
                      <a:lnTo>
                        <a:pt x="1" y="1657"/>
                      </a:lnTo>
                      <a:lnTo>
                        <a:pt x="11568" y="1657"/>
                      </a:lnTo>
                      <a:lnTo>
                        <a:pt x="11568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248;p16">
                  <a:extLst>
                    <a:ext uri="{FF2B5EF4-FFF2-40B4-BE49-F238E27FC236}">
                      <a16:creationId xmlns:a16="http://schemas.microsoft.com/office/drawing/2014/main" id="{44F11FBB-9D97-42F8-A3E4-0164C34592E0}"/>
                    </a:ext>
                  </a:extLst>
                </p:cNvPr>
                <p:cNvSpPr/>
                <p:nvPr/>
              </p:nvSpPr>
              <p:spPr>
                <a:xfrm>
                  <a:off x="2544725" y="2842425"/>
                  <a:ext cx="62500" cy="24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0" h="9855" extrusionOk="0">
                      <a:moveTo>
                        <a:pt x="366" y="0"/>
                      </a:moveTo>
                      <a:cubicBezTo>
                        <a:pt x="169" y="0"/>
                        <a:pt x="1" y="141"/>
                        <a:pt x="1" y="337"/>
                      </a:cubicBezTo>
                      <a:lnTo>
                        <a:pt x="1" y="9489"/>
                      </a:lnTo>
                      <a:cubicBezTo>
                        <a:pt x="1" y="9686"/>
                        <a:pt x="169" y="9854"/>
                        <a:pt x="366" y="9854"/>
                      </a:cubicBezTo>
                      <a:lnTo>
                        <a:pt x="2163" y="9854"/>
                      </a:lnTo>
                      <a:cubicBezTo>
                        <a:pt x="2359" y="9854"/>
                        <a:pt x="2499" y="9686"/>
                        <a:pt x="2499" y="9489"/>
                      </a:cubicBezTo>
                      <a:lnTo>
                        <a:pt x="2499" y="337"/>
                      </a:lnTo>
                      <a:cubicBezTo>
                        <a:pt x="2499" y="141"/>
                        <a:pt x="2359" y="0"/>
                        <a:pt x="21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249;p16">
                  <a:extLst>
                    <a:ext uri="{FF2B5EF4-FFF2-40B4-BE49-F238E27FC236}">
                      <a16:creationId xmlns:a16="http://schemas.microsoft.com/office/drawing/2014/main" id="{51A6BC0E-415C-401D-BD58-74DE83A0A913}"/>
                    </a:ext>
                  </a:extLst>
                </p:cNvPr>
                <p:cNvSpPr/>
                <p:nvPr/>
              </p:nvSpPr>
              <p:spPr>
                <a:xfrm>
                  <a:off x="2240125" y="2862775"/>
                  <a:ext cx="44950" cy="20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" h="8199" fill="none" extrusionOk="0">
                      <a:moveTo>
                        <a:pt x="1797" y="0"/>
                      </a:moveTo>
                      <a:lnTo>
                        <a:pt x="0" y="8198"/>
                      </a:lnTo>
                    </a:path>
                  </a:pathLst>
                </a:custGeom>
                <a:solidFill>
                  <a:schemeClr val="accent1"/>
                </a:solidFill>
                <a:ln w="2667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250;p16">
                  <a:extLst>
                    <a:ext uri="{FF2B5EF4-FFF2-40B4-BE49-F238E27FC236}">
                      <a16:creationId xmlns:a16="http://schemas.microsoft.com/office/drawing/2014/main" id="{5CB8ECE0-5142-4282-B0DC-B8AF490323D8}"/>
                    </a:ext>
                  </a:extLst>
                </p:cNvPr>
                <p:cNvSpPr/>
                <p:nvPr/>
              </p:nvSpPr>
              <p:spPr>
                <a:xfrm>
                  <a:off x="2221875" y="2862775"/>
                  <a:ext cx="353775" cy="4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51" h="16481" fill="none" extrusionOk="0">
                      <a:moveTo>
                        <a:pt x="14150" y="0"/>
                      </a:moveTo>
                      <a:lnTo>
                        <a:pt x="2527" y="0"/>
                      </a:lnTo>
                      <a:lnTo>
                        <a:pt x="758" y="8198"/>
                      </a:lnTo>
                      <a:lnTo>
                        <a:pt x="1067" y="8198"/>
                      </a:lnTo>
                      <a:lnTo>
                        <a:pt x="225" y="13645"/>
                      </a:lnTo>
                      <a:cubicBezTo>
                        <a:pt x="0" y="15133"/>
                        <a:pt x="1151" y="16480"/>
                        <a:pt x="2668" y="16480"/>
                      </a:cubicBezTo>
                      <a:lnTo>
                        <a:pt x="4857" y="16480"/>
                      </a:lnTo>
                      <a:lnTo>
                        <a:pt x="6121" y="8198"/>
                      </a:lnTo>
                      <a:lnTo>
                        <a:pt x="14150" y="8198"/>
                      </a:lnTo>
                      <a:lnTo>
                        <a:pt x="1415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755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1EB9B2D6-6924-4B9E-8F3F-29CC4CBE5893}"/>
                </a:ext>
              </a:extLst>
            </p:cNvPr>
            <p:cNvGrpSpPr/>
            <p:nvPr/>
          </p:nvGrpSpPr>
          <p:grpSpPr>
            <a:xfrm>
              <a:off x="3508036" y="1683225"/>
              <a:ext cx="5030275" cy="2906784"/>
              <a:chOff x="3508036" y="1683225"/>
              <a:chExt cx="5030275" cy="2906784"/>
            </a:xfrm>
          </p:grpSpPr>
          <p:sp>
            <p:nvSpPr>
              <p:cNvPr id="4" name="Google Shape;118;p16">
                <a:extLst>
                  <a:ext uri="{FF2B5EF4-FFF2-40B4-BE49-F238E27FC236}">
                    <a16:creationId xmlns:a16="http://schemas.microsoft.com/office/drawing/2014/main" id="{0A98D745-43D3-48B3-B98F-B757D8042BB2}"/>
                  </a:ext>
                </a:extLst>
              </p:cNvPr>
              <p:cNvSpPr/>
              <p:nvPr/>
            </p:nvSpPr>
            <p:spPr>
              <a:xfrm rot="-5400000">
                <a:off x="3238786" y="1960575"/>
                <a:ext cx="2666700" cy="2128200"/>
              </a:xfrm>
              <a:prstGeom prst="blockArc">
                <a:avLst>
                  <a:gd name="adj1" fmla="val 10779065"/>
                  <a:gd name="adj2" fmla="val 24817"/>
                  <a:gd name="adj3" fmla="val 1224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" name="Google Shape;119;p16">
                <a:extLst>
                  <a:ext uri="{FF2B5EF4-FFF2-40B4-BE49-F238E27FC236}">
                    <a16:creationId xmlns:a16="http://schemas.microsoft.com/office/drawing/2014/main" id="{A0694634-9DCF-4052-A7C3-D08D3C27EF97}"/>
                  </a:ext>
                </a:extLst>
              </p:cNvPr>
              <p:cNvGrpSpPr/>
              <p:nvPr/>
            </p:nvGrpSpPr>
            <p:grpSpPr>
              <a:xfrm>
                <a:off x="3600832" y="1691363"/>
                <a:ext cx="649747" cy="650381"/>
                <a:chOff x="3544309" y="1714424"/>
                <a:chExt cx="615000" cy="615600"/>
              </a:xfrm>
            </p:grpSpPr>
            <p:sp>
              <p:nvSpPr>
                <p:cNvPr id="6" name="Google Shape;120;p16">
                  <a:extLst>
                    <a:ext uri="{FF2B5EF4-FFF2-40B4-BE49-F238E27FC236}">
                      <a16:creationId xmlns:a16="http://schemas.microsoft.com/office/drawing/2014/main" id="{61A73E7A-4571-4A4F-BD55-0088A11F7C27}"/>
                    </a:ext>
                  </a:extLst>
                </p:cNvPr>
                <p:cNvSpPr/>
                <p:nvPr/>
              </p:nvSpPr>
              <p:spPr>
                <a:xfrm>
                  <a:off x="3544309" y="1714424"/>
                  <a:ext cx="615000" cy="6156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" name="Google Shape;121;p16">
                  <a:extLst>
                    <a:ext uri="{FF2B5EF4-FFF2-40B4-BE49-F238E27FC236}">
                      <a16:creationId xmlns:a16="http://schemas.microsoft.com/office/drawing/2014/main" id="{14A4CD25-AC5D-4EF3-B02B-401F3C266108}"/>
                    </a:ext>
                  </a:extLst>
                </p:cNvPr>
                <p:cNvGrpSpPr/>
                <p:nvPr/>
              </p:nvGrpSpPr>
              <p:grpSpPr>
                <a:xfrm>
                  <a:off x="3751468" y="1818157"/>
                  <a:ext cx="200815" cy="408130"/>
                  <a:chOff x="761150" y="1226050"/>
                  <a:chExt cx="614864" cy="1249634"/>
                </a:xfrm>
              </p:grpSpPr>
              <p:sp>
                <p:nvSpPr>
                  <p:cNvPr id="8" name="Google Shape;122;p16">
                    <a:extLst>
                      <a:ext uri="{FF2B5EF4-FFF2-40B4-BE49-F238E27FC236}">
                        <a16:creationId xmlns:a16="http://schemas.microsoft.com/office/drawing/2014/main" id="{40081EF9-ABF2-42D8-8407-519935611784}"/>
                      </a:ext>
                    </a:extLst>
                  </p:cNvPr>
                  <p:cNvSpPr/>
                  <p:nvPr/>
                </p:nvSpPr>
                <p:spPr>
                  <a:xfrm>
                    <a:off x="985929" y="1259137"/>
                    <a:ext cx="165314" cy="256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8" h="4353" extrusionOk="0">
                        <a:moveTo>
                          <a:pt x="0" y="0"/>
                        </a:moveTo>
                        <a:lnTo>
                          <a:pt x="0" y="4352"/>
                        </a:lnTo>
                        <a:lnTo>
                          <a:pt x="2808" y="4352"/>
                        </a:lnTo>
                        <a:lnTo>
                          <a:pt x="280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" name="Google Shape;123;p16">
                    <a:extLst>
                      <a:ext uri="{FF2B5EF4-FFF2-40B4-BE49-F238E27FC236}">
                        <a16:creationId xmlns:a16="http://schemas.microsoft.com/office/drawing/2014/main" id="{B5723C18-7DD8-42C4-BDBB-4CEC492AEF7E}"/>
                      </a:ext>
                    </a:extLst>
                  </p:cNvPr>
                  <p:cNvSpPr/>
                  <p:nvPr/>
                </p:nvSpPr>
                <p:spPr>
                  <a:xfrm>
                    <a:off x="800772" y="1226050"/>
                    <a:ext cx="390148" cy="628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7" h="1068" extrusionOk="0">
                        <a:moveTo>
                          <a:pt x="6627" y="1"/>
                        </a:moveTo>
                        <a:lnTo>
                          <a:pt x="1" y="422"/>
                        </a:lnTo>
                        <a:lnTo>
                          <a:pt x="1" y="1068"/>
                        </a:lnTo>
                        <a:lnTo>
                          <a:pt x="6627" y="1068"/>
                        </a:lnTo>
                        <a:lnTo>
                          <a:pt x="6627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" name="Google Shape;124;p16">
                    <a:extLst>
                      <a:ext uri="{FF2B5EF4-FFF2-40B4-BE49-F238E27FC236}">
                        <a16:creationId xmlns:a16="http://schemas.microsoft.com/office/drawing/2014/main" id="{C6306C1F-F223-4663-81F5-767768B96F46}"/>
                      </a:ext>
                    </a:extLst>
                  </p:cNvPr>
                  <p:cNvSpPr/>
                  <p:nvPr/>
                </p:nvSpPr>
                <p:spPr>
                  <a:xfrm>
                    <a:off x="850402" y="1442587"/>
                    <a:ext cx="436363" cy="641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12" h="10894" extrusionOk="0">
                        <a:moveTo>
                          <a:pt x="1769" y="1"/>
                        </a:moveTo>
                        <a:cubicBezTo>
                          <a:pt x="786" y="1"/>
                          <a:pt x="0" y="787"/>
                          <a:pt x="0" y="1769"/>
                        </a:cubicBezTo>
                        <a:lnTo>
                          <a:pt x="0" y="9125"/>
                        </a:lnTo>
                        <a:cubicBezTo>
                          <a:pt x="0" y="10108"/>
                          <a:pt x="786" y="10894"/>
                          <a:pt x="1769" y="10894"/>
                        </a:cubicBezTo>
                        <a:lnTo>
                          <a:pt x="5643" y="10894"/>
                        </a:lnTo>
                        <a:cubicBezTo>
                          <a:pt x="6626" y="10894"/>
                          <a:pt x="7412" y="10108"/>
                          <a:pt x="7412" y="9125"/>
                        </a:cubicBezTo>
                        <a:lnTo>
                          <a:pt x="7412" y="1769"/>
                        </a:lnTo>
                        <a:cubicBezTo>
                          <a:pt x="7412" y="787"/>
                          <a:pt x="6626" y="1"/>
                          <a:pt x="5643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" name="Google Shape;125;p16">
                    <a:extLst>
                      <a:ext uri="{FF2B5EF4-FFF2-40B4-BE49-F238E27FC236}">
                        <a16:creationId xmlns:a16="http://schemas.microsoft.com/office/drawing/2014/main" id="{14E26A36-FFB2-426D-BCEC-2C5277E59FC7}"/>
                      </a:ext>
                    </a:extLst>
                  </p:cNvPr>
                  <p:cNvSpPr/>
                  <p:nvPr/>
                </p:nvSpPr>
                <p:spPr>
                  <a:xfrm>
                    <a:off x="850402" y="1442587"/>
                    <a:ext cx="436363" cy="641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12" h="10894" fill="none" extrusionOk="0">
                        <a:moveTo>
                          <a:pt x="5643" y="10894"/>
                        </a:moveTo>
                        <a:lnTo>
                          <a:pt x="1769" y="10894"/>
                        </a:lnTo>
                        <a:cubicBezTo>
                          <a:pt x="786" y="10894"/>
                          <a:pt x="0" y="10108"/>
                          <a:pt x="0" y="9125"/>
                        </a:cubicBezTo>
                        <a:lnTo>
                          <a:pt x="0" y="1769"/>
                        </a:lnTo>
                        <a:cubicBezTo>
                          <a:pt x="0" y="787"/>
                          <a:pt x="786" y="1"/>
                          <a:pt x="1769" y="1"/>
                        </a:cubicBezTo>
                        <a:lnTo>
                          <a:pt x="5643" y="1"/>
                        </a:lnTo>
                        <a:cubicBezTo>
                          <a:pt x="6626" y="1"/>
                          <a:pt x="7412" y="787"/>
                          <a:pt x="7412" y="1769"/>
                        </a:cubicBezTo>
                        <a:lnTo>
                          <a:pt x="7412" y="9125"/>
                        </a:lnTo>
                        <a:cubicBezTo>
                          <a:pt x="7412" y="10108"/>
                          <a:pt x="6626" y="10894"/>
                          <a:pt x="5643" y="10894"/>
                        </a:cubicBezTo>
                        <a:close/>
                      </a:path>
                    </a:pathLst>
                  </a:custGeom>
                  <a:noFill/>
                  <a:ln w="17550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" name="Google Shape;126;p16">
                    <a:extLst>
                      <a:ext uri="{FF2B5EF4-FFF2-40B4-BE49-F238E27FC236}">
                        <a16:creationId xmlns:a16="http://schemas.microsoft.com/office/drawing/2014/main" id="{024EBD57-A7F7-45FC-B4F8-A991E882A3E3}"/>
                      </a:ext>
                    </a:extLst>
                  </p:cNvPr>
                  <p:cNvSpPr/>
                  <p:nvPr/>
                </p:nvSpPr>
                <p:spPr>
                  <a:xfrm>
                    <a:off x="761150" y="1571520"/>
                    <a:ext cx="614864" cy="9041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44" h="15358" extrusionOk="0">
                        <a:moveTo>
                          <a:pt x="1741" y="1"/>
                        </a:moveTo>
                        <a:cubicBezTo>
                          <a:pt x="786" y="1"/>
                          <a:pt x="0" y="787"/>
                          <a:pt x="0" y="1741"/>
                        </a:cubicBezTo>
                        <a:lnTo>
                          <a:pt x="0" y="13589"/>
                        </a:lnTo>
                        <a:cubicBezTo>
                          <a:pt x="0" y="14571"/>
                          <a:pt x="786" y="15357"/>
                          <a:pt x="1741" y="15357"/>
                        </a:cubicBezTo>
                        <a:lnTo>
                          <a:pt x="8703" y="15357"/>
                        </a:lnTo>
                        <a:cubicBezTo>
                          <a:pt x="9658" y="15357"/>
                          <a:pt x="10444" y="14571"/>
                          <a:pt x="10444" y="13589"/>
                        </a:cubicBezTo>
                        <a:lnTo>
                          <a:pt x="10444" y="1741"/>
                        </a:lnTo>
                        <a:cubicBezTo>
                          <a:pt x="10444" y="787"/>
                          <a:pt x="9658" y="1"/>
                          <a:pt x="8703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" name="Google Shape;127;p16">
                    <a:extLst>
                      <a:ext uri="{FF2B5EF4-FFF2-40B4-BE49-F238E27FC236}">
                        <a16:creationId xmlns:a16="http://schemas.microsoft.com/office/drawing/2014/main" id="{FC452C37-5020-4616-80BC-20AC22D23541}"/>
                      </a:ext>
                    </a:extLst>
                  </p:cNvPr>
                  <p:cNvSpPr/>
                  <p:nvPr/>
                </p:nvSpPr>
                <p:spPr>
                  <a:xfrm>
                    <a:off x="761150" y="1571520"/>
                    <a:ext cx="614864" cy="9041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44" h="15358" fill="none" extrusionOk="0">
                        <a:moveTo>
                          <a:pt x="8703" y="15357"/>
                        </a:moveTo>
                        <a:lnTo>
                          <a:pt x="1741" y="15357"/>
                        </a:lnTo>
                        <a:cubicBezTo>
                          <a:pt x="786" y="15357"/>
                          <a:pt x="0" y="14571"/>
                          <a:pt x="0" y="13589"/>
                        </a:cubicBezTo>
                        <a:lnTo>
                          <a:pt x="0" y="1741"/>
                        </a:lnTo>
                        <a:cubicBezTo>
                          <a:pt x="0" y="787"/>
                          <a:pt x="786" y="1"/>
                          <a:pt x="1741" y="1"/>
                        </a:cubicBezTo>
                        <a:lnTo>
                          <a:pt x="8703" y="1"/>
                        </a:lnTo>
                        <a:cubicBezTo>
                          <a:pt x="9658" y="1"/>
                          <a:pt x="10444" y="787"/>
                          <a:pt x="10444" y="1741"/>
                        </a:cubicBezTo>
                        <a:lnTo>
                          <a:pt x="10444" y="13589"/>
                        </a:lnTo>
                        <a:cubicBezTo>
                          <a:pt x="10444" y="14571"/>
                          <a:pt x="9658" y="15357"/>
                          <a:pt x="8703" y="15357"/>
                        </a:cubicBezTo>
                        <a:close/>
                      </a:path>
                    </a:pathLst>
                  </a:custGeom>
                  <a:noFill/>
                  <a:ln w="17550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" name="Google Shape;128;p16">
                    <a:extLst>
                      <a:ext uri="{FF2B5EF4-FFF2-40B4-BE49-F238E27FC236}">
                        <a16:creationId xmlns:a16="http://schemas.microsoft.com/office/drawing/2014/main" id="{DD7602B4-4CC3-42B9-BA63-369472DBC8BA}"/>
                      </a:ext>
                    </a:extLst>
                  </p:cNvPr>
                  <p:cNvSpPr/>
                  <p:nvPr/>
                </p:nvSpPr>
                <p:spPr>
                  <a:xfrm>
                    <a:off x="852051" y="1698804"/>
                    <a:ext cx="77712" cy="6264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0" h="10641" extrusionOk="0">
                        <a:moveTo>
                          <a:pt x="421" y="0"/>
                        </a:moveTo>
                        <a:cubicBezTo>
                          <a:pt x="197" y="0"/>
                          <a:pt x="0" y="197"/>
                          <a:pt x="0" y="450"/>
                        </a:cubicBezTo>
                        <a:lnTo>
                          <a:pt x="0" y="10220"/>
                        </a:lnTo>
                        <a:cubicBezTo>
                          <a:pt x="0" y="10444"/>
                          <a:pt x="197" y="10641"/>
                          <a:pt x="421" y="10641"/>
                        </a:cubicBezTo>
                        <a:lnTo>
                          <a:pt x="871" y="10641"/>
                        </a:lnTo>
                        <a:cubicBezTo>
                          <a:pt x="1123" y="10641"/>
                          <a:pt x="1320" y="10444"/>
                          <a:pt x="1320" y="10220"/>
                        </a:cubicBezTo>
                        <a:lnTo>
                          <a:pt x="1320" y="450"/>
                        </a:lnTo>
                        <a:cubicBezTo>
                          <a:pt x="1320" y="197"/>
                          <a:pt x="1123" y="0"/>
                          <a:pt x="87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15" name="Google Shape;129;p16">
                <a:extLst>
                  <a:ext uri="{FF2B5EF4-FFF2-40B4-BE49-F238E27FC236}">
                    <a16:creationId xmlns:a16="http://schemas.microsoft.com/office/drawing/2014/main" id="{E9A49A5F-FC99-4886-9F54-C3EDA262A990}"/>
                  </a:ext>
                </a:extLst>
              </p:cNvPr>
              <p:cNvSpPr/>
              <p:nvPr/>
            </p:nvSpPr>
            <p:spPr>
              <a:xfrm>
                <a:off x="3621024" y="3687513"/>
                <a:ext cx="649747" cy="650381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30;p16">
                <a:extLst>
                  <a:ext uri="{FF2B5EF4-FFF2-40B4-BE49-F238E27FC236}">
                    <a16:creationId xmlns:a16="http://schemas.microsoft.com/office/drawing/2014/main" id="{52ACB3B7-88D2-4FD6-B48E-36CD3EF17AD8}"/>
                  </a:ext>
                </a:extLst>
              </p:cNvPr>
              <p:cNvSpPr/>
              <p:nvPr/>
            </p:nvSpPr>
            <p:spPr>
              <a:xfrm>
                <a:off x="3898014" y="3839813"/>
                <a:ext cx="114831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5532" h="2528" extrusionOk="0">
                    <a:moveTo>
                      <a:pt x="1292" y="1"/>
                    </a:moveTo>
                    <a:lnTo>
                      <a:pt x="1" y="1264"/>
                    </a:lnTo>
                    <a:lnTo>
                      <a:pt x="1292" y="2528"/>
                    </a:lnTo>
                    <a:lnTo>
                      <a:pt x="1292" y="2050"/>
                    </a:lnTo>
                    <a:lnTo>
                      <a:pt x="4268" y="2050"/>
                    </a:lnTo>
                    <a:lnTo>
                      <a:pt x="4268" y="2528"/>
                    </a:lnTo>
                    <a:lnTo>
                      <a:pt x="5531" y="1264"/>
                    </a:lnTo>
                    <a:lnTo>
                      <a:pt x="4268" y="1"/>
                    </a:lnTo>
                    <a:lnTo>
                      <a:pt x="4268" y="506"/>
                    </a:lnTo>
                    <a:lnTo>
                      <a:pt x="1292" y="506"/>
                    </a:lnTo>
                    <a:lnTo>
                      <a:pt x="129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7" name="Google Shape;131;p16">
                <a:extLst>
                  <a:ext uri="{FF2B5EF4-FFF2-40B4-BE49-F238E27FC236}">
                    <a16:creationId xmlns:a16="http://schemas.microsoft.com/office/drawing/2014/main" id="{B51573F8-5186-4FBB-9EFC-E398D3646D47}"/>
                  </a:ext>
                </a:extLst>
              </p:cNvPr>
              <p:cNvGrpSpPr/>
              <p:nvPr/>
            </p:nvGrpSpPr>
            <p:grpSpPr>
              <a:xfrm>
                <a:off x="4010445" y="3832140"/>
                <a:ext cx="159688" cy="376480"/>
                <a:chOff x="3853218" y="3676303"/>
                <a:chExt cx="151148" cy="356347"/>
              </a:xfrm>
            </p:grpSpPr>
            <p:sp>
              <p:nvSpPr>
                <p:cNvPr id="18" name="Google Shape;132;p16">
                  <a:extLst>
                    <a:ext uri="{FF2B5EF4-FFF2-40B4-BE49-F238E27FC236}">
                      <a16:creationId xmlns:a16="http://schemas.microsoft.com/office/drawing/2014/main" id="{72358959-ADB8-40F8-A908-1FF4B6DA00A6}"/>
                    </a:ext>
                  </a:extLst>
                </p:cNvPr>
                <p:cNvSpPr/>
                <p:nvPr/>
              </p:nvSpPr>
              <p:spPr>
                <a:xfrm>
                  <a:off x="3895676" y="3676303"/>
                  <a:ext cx="65662" cy="65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2" h="3342" extrusionOk="0">
                      <a:moveTo>
                        <a:pt x="1685" y="1"/>
                      </a:moveTo>
                      <a:cubicBezTo>
                        <a:pt x="759" y="1"/>
                        <a:pt x="1" y="759"/>
                        <a:pt x="1" y="1685"/>
                      </a:cubicBezTo>
                      <a:cubicBezTo>
                        <a:pt x="1" y="2583"/>
                        <a:pt x="759" y="3341"/>
                        <a:pt x="1685" y="3341"/>
                      </a:cubicBezTo>
                      <a:cubicBezTo>
                        <a:pt x="2612" y="3341"/>
                        <a:pt x="3342" y="2583"/>
                        <a:pt x="3342" y="1685"/>
                      </a:cubicBezTo>
                      <a:cubicBezTo>
                        <a:pt x="3342" y="759"/>
                        <a:pt x="2612" y="1"/>
                        <a:pt x="1685" y="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33;p16">
                  <a:extLst>
                    <a:ext uri="{FF2B5EF4-FFF2-40B4-BE49-F238E27FC236}">
                      <a16:creationId xmlns:a16="http://schemas.microsoft.com/office/drawing/2014/main" id="{B57AD370-9169-4453-882F-3E88FCABBCE5}"/>
                    </a:ext>
                  </a:extLst>
                </p:cNvPr>
                <p:cNvSpPr/>
                <p:nvPr/>
              </p:nvSpPr>
              <p:spPr>
                <a:xfrm>
                  <a:off x="3853218" y="3760709"/>
                  <a:ext cx="28155" cy="128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6542" extrusionOk="0">
                      <a:moveTo>
                        <a:pt x="702" y="0"/>
                      </a:moveTo>
                      <a:cubicBezTo>
                        <a:pt x="309" y="0"/>
                        <a:pt x="0" y="309"/>
                        <a:pt x="0" y="702"/>
                      </a:cubicBezTo>
                      <a:lnTo>
                        <a:pt x="0" y="5840"/>
                      </a:lnTo>
                      <a:cubicBezTo>
                        <a:pt x="0" y="6205"/>
                        <a:pt x="309" y="6541"/>
                        <a:pt x="702" y="6541"/>
                      </a:cubicBezTo>
                      <a:cubicBezTo>
                        <a:pt x="1095" y="6541"/>
                        <a:pt x="1432" y="6205"/>
                        <a:pt x="1432" y="5840"/>
                      </a:cubicBezTo>
                      <a:lnTo>
                        <a:pt x="1432" y="702"/>
                      </a:lnTo>
                      <a:cubicBezTo>
                        <a:pt x="1432" y="309"/>
                        <a:pt x="1095" y="0"/>
                        <a:pt x="702" y="0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134;p16">
                  <a:extLst>
                    <a:ext uri="{FF2B5EF4-FFF2-40B4-BE49-F238E27FC236}">
                      <a16:creationId xmlns:a16="http://schemas.microsoft.com/office/drawing/2014/main" id="{908956EC-B099-4846-B855-E7213912B71E}"/>
                    </a:ext>
                  </a:extLst>
                </p:cNvPr>
                <p:cNvSpPr/>
                <p:nvPr/>
              </p:nvSpPr>
              <p:spPr>
                <a:xfrm>
                  <a:off x="3976211" y="3760709"/>
                  <a:ext cx="28155" cy="128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6542" extrusionOk="0">
                      <a:moveTo>
                        <a:pt x="703" y="0"/>
                      </a:moveTo>
                      <a:cubicBezTo>
                        <a:pt x="310" y="0"/>
                        <a:pt x="1" y="309"/>
                        <a:pt x="1" y="702"/>
                      </a:cubicBezTo>
                      <a:lnTo>
                        <a:pt x="1" y="5840"/>
                      </a:lnTo>
                      <a:cubicBezTo>
                        <a:pt x="1" y="6205"/>
                        <a:pt x="310" y="6541"/>
                        <a:pt x="703" y="6541"/>
                      </a:cubicBezTo>
                      <a:cubicBezTo>
                        <a:pt x="1096" y="6541"/>
                        <a:pt x="1433" y="6205"/>
                        <a:pt x="1433" y="5840"/>
                      </a:cubicBezTo>
                      <a:lnTo>
                        <a:pt x="1433" y="702"/>
                      </a:lnTo>
                      <a:cubicBezTo>
                        <a:pt x="1405" y="309"/>
                        <a:pt x="1096" y="0"/>
                        <a:pt x="703" y="0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135;p16">
                  <a:extLst>
                    <a:ext uri="{FF2B5EF4-FFF2-40B4-BE49-F238E27FC236}">
                      <a16:creationId xmlns:a16="http://schemas.microsoft.com/office/drawing/2014/main" id="{C32A7EA1-DF8A-4520-B1FE-69036FCFA998}"/>
                    </a:ext>
                  </a:extLst>
                </p:cNvPr>
                <p:cNvSpPr/>
                <p:nvPr/>
              </p:nvSpPr>
              <p:spPr>
                <a:xfrm>
                  <a:off x="3890175" y="3748567"/>
                  <a:ext cx="76684" cy="2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3" h="14459" fill="none" extrusionOk="0">
                      <a:moveTo>
                        <a:pt x="1965" y="0"/>
                      </a:moveTo>
                      <a:lnTo>
                        <a:pt x="1965" y="0"/>
                      </a:lnTo>
                      <a:cubicBezTo>
                        <a:pt x="899" y="0"/>
                        <a:pt x="0" y="899"/>
                        <a:pt x="0" y="1966"/>
                      </a:cubicBezTo>
                      <a:lnTo>
                        <a:pt x="0" y="4717"/>
                      </a:lnTo>
                      <a:lnTo>
                        <a:pt x="0" y="4745"/>
                      </a:lnTo>
                      <a:lnTo>
                        <a:pt x="0" y="13673"/>
                      </a:lnTo>
                      <a:cubicBezTo>
                        <a:pt x="0" y="14094"/>
                        <a:pt x="365" y="14459"/>
                        <a:pt x="786" y="14459"/>
                      </a:cubicBezTo>
                      <a:cubicBezTo>
                        <a:pt x="1207" y="14459"/>
                        <a:pt x="1572" y="14094"/>
                        <a:pt x="1572" y="13673"/>
                      </a:cubicBezTo>
                      <a:lnTo>
                        <a:pt x="1572" y="6626"/>
                      </a:lnTo>
                      <a:cubicBezTo>
                        <a:pt x="1685" y="6654"/>
                        <a:pt x="1825" y="6682"/>
                        <a:pt x="1965" y="6682"/>
                      </a:cubicBezTo>
                      <a:lnTo>
                        <a:pt x="1965" y="6682"/>
                      </a:lnTo>
                      <a:cubicBezTo>
                        <a:pt x="2078" y="6682"/>
                        <a:pt x="2218" y="6654"/>
                        <a:pt x="2358" y="6626"/>
                      </a:cubicBezTo>
                      <a:lnTo>
                        <a:pt x="2358" y="13673"/>
                      </a:lnTo>
                      <a:cubicBezTo>
                        <a:pt x="2358" y="14094"/>
                        <a:pt x="2695" y="14459"/>
                        <a:pt x="3117" y="14459"/>
                      </a:cubicBezTo>
                      <a:lnTo>
                        <a:pt x="3117" y="14459"/>
                      </a:lnTo>
                      <a:cubicBezTo>
                        <a:pt x="3566" y="14459"/>
                        <a:pt x="3903" y="14094"/>
                        <a:pt x="3903" y="13673"/>
                      </a:cubicBezTo>
                      <a:lnTo>
                        <a:pt x="3903" y="4745"/>
                      </a:lnTo>
                      <a:lnTo>
                        <a:pt x="3903" y="4717"/>
                      </a:lnTo>
                      <a:lnTo>
                        <a:pt x="3903" y="1966"/>
                      </a:lnTo>
                      <a:cubicBezTo>
                        <a:pt x="3903" y="899"/>
                        <a:pt x="3032" y="0"/>
                        <a:pt x="1965" y="0"/>
                      </a:cubicBezTo>
                      <a:close/>
                    </a:path>
                  </a:pathLst>
                </a:custGeom>
                <a:solidFill>
                  <a:srgbClr val="48BFE3">
                    <a:alpha val="14730"/>
                  </a:srgbClr>
                </a:solidFill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" name="Google Shape;145;p16">
                <a:extLst>
                  <a:ext uri="{FF2B5EF4-FFF2-40B4-BE49-F238E27FC236}">
                    <a16:creationId xmlns:a16="http://schemas.microsoft.com/office/drawing/2014/main" id="{2FEDA051-B609-45C7-9E0C-1434866F6539}"/>
                  </a:ext>
                </a:extLst>
              </p:cNvPr>
              <p:cNvGrpSpPr/>
              <p:nvPr/>
            </p:nvGrpSpPr>
            <p:grpSpPr>
              <a:xfrm>
                <a:off x="4844566" y="1683225"/>
                <a:ext cx="3693745" cy="2906784"/>
                <a:chOff x="671996" y="1622823"/>
                <a:chExt cx="3504502" cy="2757860"/>
              </a:xfrm>
            </p:grpSpPr>
            <p:sp>
              <p:nvSpPr>
                <p:cNvPr id="32" name="Google Shape;146;p16">
                  <a:extLst>
                    <a:ext uri="{FF2B5EF4-FFF2-40B4-BE49-F238E27FC236}">
                      <a16:creationId xmlns:a16="http://schemas.microsoft.com/office/drawing/2014/main" id="{10F6733F-2890-4F6B-A200-4F823157E7AF}"/>
                    </a:ext>
                  </a:extLst>
                </p:cNvPr>
                <p:cNvSpPr/>
                <p:nvPr/>
              </p:nvSpPr>
              <p:spPr>
                <a:xfrm>
                  <a:off x="1348787" y="2564625"/>
                  <a:ext cx="475507" cy="1580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52" h="79591" extrusionOk="0">
                      <a:moveTo>
                        <a:pt x="1" y="0"/>
                      </a:moveTo>
                      <a:lnTo>
                        <a:pt x="1" y="79590"/>
                      </a:lnTo>
                      <a:lnTo>
                        <a:pt x="23951" y="79590"/>
                      </a:lnTo>
                      <a:lnTo>
                        <a:pt x="23951" y="0"/>
                      </a:lnTo>
                      <a:close/>
                    </a:path>
                  </a:pathLst>
                </a:custGeom>
                <a:solidFill>
                  <a:srgbClr val="5E60CE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147;p16">
                  <a:extLst>
                    <a:ext uri="{FF2B5EF4-FFF2-40B4-BE49-F238E27FC236}">
                      <a16:creationId xmlns:a16="http://schemas.microsoft.com/office/drawing/2014/main" id="{72ED8934-71B3-4F9C-BE7A-451968339968}"/>
                    </a:ext>
                  </a:extLst>
                </p:cNvPr>
                <p:cNvSpPr/>
                <p:nvPr/>
              </p:nvSpPr>
              <p:spPr>
                <a:xfrm>
                  <a:off x="2270599" y="2931526"/>
                  <a:ext cx="476162" cy="1213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5" h="61112" extrusionOk="0">
                      <a:moveTo>
                        <a:pt x="1" y="1"/>
                      </a:moveTo>
                      <a:lnTo>
                        <a:pt x="1" y="61111"/>
                      </a:lnTo>
                      <a:lnTo>
                        <a:pt x="23985" y="61111"/>
                      </a:lnTo>
                      <a:lnTo>
                        <a:pt x="23985" y="1"/>
                      </a:lnTo>
                      <a:close/>
                    </a:path>
                  </a:pathLst>
                </a:custGeom>
                <a:solidFill>
                  <a:srgbClr val="5E60CE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148;p16">
                  <a:extLst>
                    <a:ext uri="{FF2B5EF4-FFF2-40B4-BE49-F238E27FC236}">
                      <a16:creationId xmlns:a16="http://schemas.microsoft.com/office/drawing/2014/main" id="{D5DDDD74-BCE4-4119-8020-59F554C58AF6}"/>
                    </a:ext>
                  </a:extLst>
                </p:cNvPr>
                <p:cNvSpPr/>
                <p:nvPr/>
              </p:nvSpPr>
              <p:spPr>
                <a:xfrm>
                  <a:off x="2776200" y="2699731"/>
                  <a:ext cx="287424" cy="1454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8" h="73253" extrusionOk="0">
                      <a:moveTo>
                        <a:pt x="1" y="0"/>
                      </a:moveTo>
                      <a:lnTo>
                        <a:pt x="1" y="73253"/>
                      </a:lnTo>
                      <a:lnTo>
                        <a:pt x="14478" y="73253"/>
                      </a:lnTo>
                      <a:lnTo>
                        <a:pt x="14478" y="0"/>
                      </a:lnTo>
                      <a:close/>
                    </a:path>
                  </a:pathLst>
                </a:custGeom>
                <a:solidFill>
                  <a:srgbClr val="5E60CE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149;p16">
                  <a:extLst>
                    <a:ext uri="{FF2B5EF4-FFF2-40B4-BE49-F238E27FC236}">
                      <a16:creationId xmlns:a16="http://schemas.microsoft.com/office/drawing/2014/main" id="{5CA7DEF2-8487-44D0-989D-3795D5FC0926}"/>
                    </a:ext>
                  </a:extLst>
                </p:cNvPr>
                <p:cNvSpPr/>
                <p:nvPr/>
              </p:nvSpPr>
              <p:spPr>
                <a:xfrm>
                  <a:off x="845507" y="3354755"/>
                  <a:ext cx="476817" cy="7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8" h="39796" extrusionOk="0">
                      <a:moveTo>
                        <a:pt x="0" y="0"/>
                      </a:moveTo>
                      <a:lnTo>
                        <a:pt x="0" y="39795"/>
                      </a:lnTo>
                      <a:lnTo>
                        <a:pt x="24017" y="39795"/>
                      </a:lnTo>
                      <a:lnTo>
                        <a:pt x="24017" y="0"/>
                      </a:lnTo>
                      <a:close/>
                    </a:path>
                  </a:pathLst>
                </a:custGeom>
                <a:solidFill>
                  <a:srgbClr val="5E60CE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150;p16">
                  <a:extLst>
                    <a:ext uri="{FF2B5EF4-FFF2-40B4-BE49-F238E27FC236}">
                      <a16:creationId xmlns:a16="http://schemas.microsoft.com/office/drawing/2014/main" id="{A92621E1-B81B-4F23-B3C7-5560F915C757}"/>
                    </a:ext>
                  </a:extLst>
                </p:cNvPr>
                <p:cNvSpPr/>
                <p:nvPr/>
              </p:nvSpPr>
              <p:spPr>
                <a:xfrm>
                  <a:off x="1850758" y="1718187"/>
                  <a:ext cx="391392" cy="2427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15" h="122255" extrusionOk="0">
                      <a:moveTo>
                        <a:pt x="0" y="1"/>
                      </a:moveTo>
                      <a:lnTo>
                        <a:pt x="0" y="122255"/>
                      </a:lnTo>
                      <a:lnTo>
                        <a:pt x="19714" y="122255"/>
                      </a:lnTo>
                      <a:lnTo>
                        <a:pt x="19714" y="1584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5E60CE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151;p16">
                  <a:extLst>
                    <a:ext uri="{FF2B5EF4-FFF2-40B4-BE49-F238E27FC236}">
                      <a16:creationId xmlns:a16="http://schemas.microsoft.com/office/drawing/2014/main" id="{2CE40E26-15E3-4E23-A2E2-711267018191}"/>
                    </a:ext>
                  </a:extLst>
                </p:cNvPr>
                <p:cNvSpPr/>
                <p:nvPr/>
              </p:nvSpPr>
              <p:spPr>
                <a:xfrm>
                  <a:off x="3093058" y="2975225"/>
                  <a:ext cx="354983" cy="117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1" h="59344" extrusionOk="0">
                      <a:moveTo>
                        <a:pt x="1" y="1"/>
                      </a:moveTo>
                      <a:lnTo>
                        <a:pt x="1" y="59343"/>
                      </a:lnTo>
                      <a:lnTo>
                        <a:pt x="17880" y="59343"/>
                      </a:lnTo>
                      <a:lnTo>
                        <a:pt x="17880" y="1"/>
                      </a:lnTo>
                      <a:close/>
                    </a:path>
                  </a:pathLst>
                </a:custGeom>
                <a:solidFill>
                  <a:srgbClr val="5E60CE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152;p16">
                  <a:extLst>
                    <a:ext uri="{FF2B5EF4-FFF2-40B4-BE49-F238E27FC236}">
                      <a16:creationId xmlns:a16="http://schemas.microsoft.com/office/drawing/2014/main" id="{DF9F19A3-487F-4391-929E-4B4CFADCF746}"/>
                    </a:ext>
                  </a:extLst>
                </p:cNvPr>
                <p:cNvSpPr/>
                <p:nvPr/>
              </p:nvSpPr>
              <p:spPr>
                <a:xfrm>
                  <a:off x="3473196" y="3564023"/>
                  <a:ext cx="355638" cy="58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4" h="29689" extrusionOk="0">
                      <a:moveTo>
                        <a:pt x="0" y="0"/>
                      </a:moveTo>
                      <a:lnTo>
                        <a:pt x="0" y="29688"/>
                      </a:lnTo>
                      <a:lnTo>
                        <a:pt x="17913" y="29688"/>
                      </a:lnTo>
                      <a:lnTo>
                        <a:pt x="17913" y="0"/>
                      </a:lnTo>
                      <a:close/>
                    </a:path>
                  </a:pathLst>
                </a:custGeom>
                <a:solidFill>
                  <a:srgbClr val="5E60CE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153;p16">
                  <a:extLst>
                    <a:ext uri="{FF2B5EF4-FFF2-40B4-BE49-F238E27FC236}">
                      <a16:creationId xmlns:a16="http://schemas.microsoft.com/office/drawing/2014/main" id="{BEEBBAAC-A9D6-44A7-9E18-06FD48375269}"/>
                    </a:ext>
                  </a:extLst>
                </p:cNvPr>
                <p:cNvSpPr/>
                <p:nvPr/>
              </p:nvSpPr>
              <p:spPr>
                <a:xfrm>
                  <a:off x="1013042" y="3840229"/>
                  <a:ext cx="1195994" cy="309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44" h="15612" extrusionOk="0">
                      <a:moveTo>
                        <a:pt x="29388" y="0"/>
                      </a:moveTo>
                      <a:cubicBezTo>
                        <a:pt x="24351" y="0"/>
                        <a:pt x="19815" y="2402"/>
                        <a:pt x="16979" y="6171"/>
                      </a:cubicBezTo>
                      <a:cubicBezTo>
                        <a:pt x="15278" y="5104"/>
                        <a:pt x="13277" y="4503"/>
                        <a:pt x="11142" y="4503"/>
                      </a:cubicBezTo>
                      <a:cubicBezTo>
                        <a:pt x="5004" y="4503"/>
                        <a:pt x="1" y="9473"/>
                        <a:pt x="1" y="15611"/>
                      </a:cubicBezTo>
                      <a:lnTo>
                        <a:pt x="60244" y="15611"/>
                      </a:lnTo>
                      <a:cubicBezTo>
                        <a:pt x="60244" y="9473"/>
                        <a:pt x="55273" y="4503"/>
                        <a:pt x="49136" y="4503"/>
                      </a:cubicBezTo>
                      <a:cubicBezTo>
                        <a:pt x="46567" y="4503"/>
                        <a:pt x="44199" y="5371"/>
                        <a:pt x="42331" y="6838"/>
                      </a:cubicBezTo>
                      <a:cubicBezTo>
                        <a:pt x="39495" y="2702"/>
                        <a:pt x="34759" y="0"/>
                        <a:pt x="2938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154;p16">
                  <a:extLst>
                    <a:ext uri="{FF2B5EF4-FFF2-40B4-BE49-F238E27FC236}">
                      <a16:creationId xmlns:a16="http://schemas.microsoft.com/office/drawing/2014/main" id="{291E32D5-86AD-46E2-B772-A8BF655F1497}"/>
                    </a:ext>
                  </a:extLst>
                </p:cNvPr>
                <p:cNvSpPr/>
                <p:nvPr/>
              </p:nvSpPr>
              <p:spPr>
                <a:xfrm>
                  <a:off x="3419558" y="4011073"/>
                  <a:ext cx="550986" cy="14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4" h="7173" extrusionOk="0">
                      <a:moveTo>
                        <a:pt x="13543" y="0"/>
                      </a:moveTo>
                      <a:cubicBezTo>
                        <a:pt x="11208" y="0"/>
                        <a:pt x="9107" y="1101"/>
                        <a:pt x="7806" y="2836"/>
                      </a:cubicBezTo>
                      <a:cubicBezTo>
                        <a:pt x="7005" y="2335"/>
                        <a:pt x="6105" y="2068"/>
                        <a:pt x="5104" y="2068"/>
                      </a:cubicBezTo>
                      <a:cubicBezTo>
                        <a:pt x="2269" y="2068"/>
                        <a:pt x="0" y="4337"/>
                        <a:pt x="0" y="7172"/>
                      </a:cubicBezTo>
                      <a:lnTo>
                        <a:pt x="27754" y="7172"/>
                      </a:lnTo>
                      <a:cubicBezTo>
                        <a:pt x="27754" y="4370"/>
                        <a:pt x="25452" y="2068"/>
                        <a:pt x="22617" y="2068"/>
                      </a:cubicBezTo>
                      <a:cubicBezTo>
                        <a:pt x="21416" y="2068"/>
                        <a:pt x="20348" y="2469"/>
                        <a:pt x="19481" y="3136"/>
                      </a:cubicBezTo>
                      <a:cubicBezTo>
                        <a:pt x="18180" y="1234"/>
                        <a:pt x="16012" y="0"/>
                        <a:pt x="135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155;p16">
                  <a:extLst>
                    <a:ext uri="{FF2B5EF4-FFF2-40B4-BE49-F238E27FC236}">
                      <a16:creationId xmlns:a16="http://schemas.microsoft.com/office/drawing/2014/main" id="{14D5303D-6214-4217-A0E8-3CEACF9CE7FE}"/>
                    </a:ext>
                  </a:extLst>
                </p:cNvPr>
                <p:cNvSpPr/>
                <p:nvPr/>
              </p:nvSpPr>
              <p:spPr>
                <a:xfrm>
                  <a:off x="3140773" y="2216249"/>
                  <a:ext cx="132456" cy="132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672" fill="none" extrusionOk="0">
                      <a:moveTo>
                        <a:pt x="6671" y="3336"/>
                      </a:moveTo>
                      <a:cubicBezTo>
                        <a:pt x="6671" y="5171"/>
                        <a:pt x="5170" y="6672"/>
                        <a:pt x="3336" y="6672"/>
                      </a:cubicBezTo>
                      <a:cubicBezTo>
                        <a:pt x="1501" y="6672"/>
                        <a:pt x="0" y="5171"/>
                        <a:pt x="0" y="3336"/>
                      </a:cubicBezTo>
                      <a:cubicBezTo>
                        <a:pt x="0" y="1501"/>
                        <a:pt x="1501" y="0"/>
                        <a:pt x="3336" y="0"/>
                      </a:cubicBezTo>
                      <a:cubicBezTo>
                        <a:pt x="5170" y="0"/>
                        <a:pt x="6671" y="1501"/>
                        <a:pt x="6671" y="3336"/>
                      </a:cubicBezTo>
                      <a:close/>
                    </a:path>
                  </a:pathLst>
                </a:custGeom>
                <a:noFill/>
                <a:ln w="108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156;p16">
                  <a:extLst>
                    <a:ext uri="{FF2B5EF4-FFF2-40B4-BE49-F238E27FC236}">
                      <a16:creationId xmlns:a16="http://schemas.microsoft.com/office/drawing/2014/main" id="{E80966A9-B8B8-46F5-BE0C-6DFC4961CF3A}"/>
                    </a:ext>
                  </a:extLst>
                </p:cNvPr>
                <p:cNvSpPr/>
                <p:nvPr/>
              </p:nvSpPr>
              <p:spPr>
                <a:xfrm>
                  <a:off x="2380542" y="2603025"/>
                  <a:ext cx="145042" cy="14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6" h="7306" fill="none" extrusionOk="0">
                      <a:moveTo>
                        <a:pt x="6004" y="1302"/>
                      </a:moveTo>
                      <a:cubicBezTo>
                        <a:pt x="7305" y="2603"/>
                        <a:pt x="7305" y="4704"/>
                        <a:pt x="6004" y="6005"/>
                      </a:cubicBezTo>
                      <a:cubicBezTo>
                        <a:pt x="4703" y="7306"/>
                        <a:pt x="2602" y="7306"/>
                        <a:pt x="1301" y="6005"/>
                      </a:cubicBezTo>
                      <a:cubicBezTo>
                        <a:pt x="0" y="4704"/>
                        <a:pt x="0" y="2603"/>
                        <a:pt x="1301" y="1302"/>
                      </a:cubicBezTo>
                      <a:cubicBezTo>
                        <a:pt x="2602" y="1"/>
                        <a:pt x="4703" y="1"/>
                        <a:pt x="6004" y="1302"/>
                      </a:cubicBezTo>
                      <a:close/>
                    </a:path>
                  </a:pathLst>
                </a:custGeom>
                <a:noFill/>
                <a:ln w="100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157;p16">
                  <a:extLst>
                    <a:ext uri="{FF2B5EF4-FFF2-40B4-BE49-F238E27FC236}">
                      <a16:creationId xmlns:a16="http://schemas.microsoft.com/office/drawing/2014/main" id="{83B85693-7E4E-4F81-ABE7-19CD9DB32F36}"/>
                    </a:ext>
                  </a:extLst>
                </p:cNvPr>
                <p:cNvSpPr/>
                <p:nvPr/>
              </p:nvSpPr>
              <p:spPr>
                <a:xfrm>
                  <a:off x="3552673" y="3116971"/>
                  <a:ext cx="145042" cy="144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6" h="7273" fill="none" extrusionOk="0">
                      <a:moveTo>
                        <a:pt x="6004" y="1302"/>
                      </a:moveTo>
                      <a:cubicBezTo>
                        <a:pt x="7305" y="2603"/>
                        <a:pt x="7305" y="4704"/>
                        <a:pt x="6004" y="6005"/>
                      </a:cubicBezTo>
                      <a:cubicBezTo>
                        <a:pt x="4704" y="7273"/>
                        <a:pt x="2602" y="7273"/>
                        <a:pt x="1301" y="6005"/>
                      </a:cubicBezTo>
                      <a:cubicBezTo>
                        <a:pt x="0" y="4704"/>
                        <a:pt x="0" y="2603"/>
                        <a:pt x="1301" y="1302"/>
                      </a:cubicBezTo>
                      <a:cubicBezTo>
                        <a:pt x="2602" y="1"/>
                        <a:pt x="4704" y="1"/>
                        <a:pt x="6004" y="1302"/>
                      </a:cubicBezTo>
                      <a:close/>
                    </a:path>
                  </a:pathLst>
                </a:custGeom>
                <a:noFill/>
                <a:ln w="100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158;p16">
                  <a:extLst>
                    <a:ext uri="{FF2B5EF4-FFF2-40B4-BE49-F238E27FC236}">
                      <a16:creationId xmlns:a16="http://schemas.microsoft.com/office/drawing/2014/main" id="{0AB8C787-117D-410D-AEE7-1D200015BF8F}"/>
                    </a:ext>
                  </a:extLst>
                </p:cNvPr>
                <p:cNvSpPr/>
                <p:nvPr/>
              </p:nvSpPr>
              <p:spPr>
                <a:xfrm>
                  <a:off x="3302353" y="1778466"/>
                  <a:ext cx="74189" cy="74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7" h="3737" fill="none" extrusionOk="0">
                      <a:moveTo>
                        <a:pt x="3736" y="1868"/>
                      </a:moveTo>
                      <a:cubicBezTo>
                        <a:pt x="3736" y="2902"/>
                        <a:pt x="2902" y="3736"/>
                        <a:pt x="1868" y="3736"/>
                      </a:cubicBezTo>
                      <a:cubicBezTo>
                        <a:pt x="834" y="3736"/>
                        <a:pt x="0" y="2902"/>
                        <a:pt x="0" y="1868"/>
                      </a:cubicBezTo>
                      <a:cubicBezTo>
                        <a:pt x="0" y="834"/>
                        <a:pt x="834" y="0"/>
                        <a:pt x="1868" y="0"/>
                      </a:cubicBezTo>
                      <a:cubicBezTo>
                        <a:pt x="2902" y="0"/>
                        <a:pt x="3736" y="834"/>
                        <a:pt x="3736" y="1868"/>
                      </a:cubicBezTo>
                      <a:close/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159;p16">
                  <a:extLst>
                    <a:ext uri="{FF2B5EF4-FFF2-40B4-BE49-F238E27FC236}">
                      <a16:creationId xmlns:a16="http://schemas.microsoft.com/office/drawing/2014/main" id="{7D840346-059A-4130-A673-B0D9EB5975F2}"/>
                    </a:ext>
                  </a:extLst>
                </p:cNvPr>
                <p:cNvSpPr/>
                <p:nvPr/>
              </p:nvSpPr>
              <p:spPr>
                <a:xfrm>
                  <a:off x="3929473" y="2353348"/>
                  <a:ext cx="74189" cy="73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7" h="3703" fill="none" extrusionOk="0">
                      <a:moveTo>
                        <a:pt x="3736" y="1835"/>
                      </a:moveTo>
                      <a:cubicBezTo>
                        <a:pt x="3736" y="2869"/>
                        <a:pt x="2902" y="3703"/>
                        <a:pt x="1868" y="3703"/>
                      </a:cubicBezTo>
                      <a:cubicBezTo>
                        <a:pt x="834" y="3703"/>
                        <a:pt x="0" y="2869"/>
                        <a:pt x="0" y="1835"/>
                      </a:cubicBezTo>
                      <a:cubicBezTo>
                        <a:pt x="0" y="834"/>
                        <a:pt x="834" y="0"/>
                        <a:pt x="1868" y="0"/>
                      </a:cubicBezTo>
                      <a:cubicBezTo>
                        <a:pt x="2902" y="0"/>
                        <a:pt x="3736" y="834"/>
                        <a:pt x="3736" y="1835"/>
                      </a:cubicBezTo>
                      <a:close/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160;p16">
                  <a:extLst>
                    <a:ext uri="{FF2B5EF4-FFF2-40B4-BE49-F238E27FC236}">
                      <a16:creationId xmlns:a16="http://schemas.microsoft.com/office/drawing/2014/main" id="{99F069AE-223D-4512-81C8-565B509AA809}"/>
                    </a:ext>
                  </a:extLst>
                </p:cNvPr>
                <p:cNvSpPr/>
                <p:nvPr/>
              </p:nvSpPr>
              <p:spPr>
                <a:xfrm>
                  <a:off x="2701040" y="1622823"/>
                  <a:ext cx="68908" cy="68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" h="3470" fill="none" extrusionOk="0">
                      <a:moveTo>
                        <a:pt x="3470" y="1735"/>
                      </a:moveTo>
                      <a:cubicBezTo>
                        <a:pt x="3470" y="2702"/>
                        <a:pt x="2703" y="3469"/>
                        <a:pt x="1735" y="3469"/>
                      </a:cubicBezTo>
                      <a:cubicBezTo>
                        <a:pt x="768" y="3469"/>
                        <a:pt x="1" y="2702"/>
                        <a:pt x="1" y="1735"/>
                      </a:cubicBezTo>
                      <a:cubicBezTo>
                        <a:pt x="1" y="801"/>
                        <a:pt x="768" y="0"/>
                        <a:pt x="1735" y="0"/>
                      </a:cubicBezTo>
                      <a:cubicBezTo>
                        <a:pt x="2703" y="0"/>
                        <a:pt x="3470" y="801"/>
                        <a:pt x="3470" y="1735"/>
                      </a:cubicBezTo>
                      <a:close/>
                    </a:path>
                  </a:pathLst>
                </a:custGeom>
                <a:noFill/>
                <a:ln w="108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161;p16">
                  <a:extLst>
                    <a:ext uri="{FF2B5EF4-FFF2-40B4-BE49-F238E27FC236}">
                      <a16:creationId xmlns:a16="http://schemas.microsoft.com/office/drawing/2014/main" id="{33521FE0-A162-4B8D-B26B-CBADA61A33E0}"/>
                    </a:ext>
                  </a:extLst>
                </p:cNvPr>
                <p:cNvSpPr/>
                <p:nvPr/>
              </p:nvSpPr>
              <p:spPr>
                <a:xfrm>
                  <a:off x="1860029" y="2058620"/>
                  <a:ext cx="44390" cy="44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2236" fill="none" extrusionOk="0">
                      <a:moveTo>
                        <a:pt x="2235" y="1134"/>
                      </a:moveTo>
                      <a:cubicBezTo>
                        <a:pt x="2235" y="1735"/>
                        <a:pt x="1735" y="2235"/>
                        <a:pt x="1134" y="2235"/>
                      </a:cubicBezTo>
                      <a:cubicBezTo>
                        <a:pt x="501" y="2235"/>
                        <a:pt x="0" y="1735"/>
                        <a:pt x="0" y="1134"/>
                      </a:cubicBezTo>
                      <a:cubicBezTo>
                        <a:pt x="0" y="501"/>
                        <a:pt x="501" y="0"/>
                        <a:pt x="1134" y="0"/>
                      </a:cubicBezTo>
                      <a:cubicBezTo>
                        <a:pt x="1735" y="0"/>
                        <a:pt x="2235" y="501"/>
                        <a:pt x="2235" y="1134"/>
                      </a:cubicBezTo>
                      <a:close/>
                    </a:path>
                  </a:pathLst>
                </a:custGeom>
                <a:noFill/>
                <a:ln w="108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162;p16">
                  <a:extLst>
                    <a:ext uri="{FF2B5EF4-FFF2-40B4-BE49-F238E27FC236}">
                      <a16:creationId xmlns:a16="http://schemas.microsoft.com/office/drawing/2014/main" id="{556F6BBF-DAD8-429B-877E-4274B1FA343A}"/>
                    </a:ext>
                  </a:extLst>
                </p:cNvPr>
                <p:cNvSpPr/>
                <p:nvPr/>
              </p:nvSpPr>
              <p:spPr>
                <a:xfrm>
                  <a:off x="3491071" y="2734167"/>
                  <a:ext cx="31824" cy="31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" h="1602" fill="none" extrusionOk="0">
                      <a:moveTo>
                        <a:pt x="1602" y="801"/>
                      </a:moveTo>
                      <a:cubicBezTo>
                        <a:pt x="1602" y="1268"/>
                        <a:pt x="1235" y="1602"/>
                        <a:pt x="802" y="1602"/>
                      </a:cubicBezTo>
                      <a:cubicBezTo>
                        <a:pt x="368" y="1602"/>
                        <a:pt x="1" y="1235"/>
                        <a:pt x="1" y="801"/>
                      </a:cubicBezTo>
                      <a:cubicBezTo>
                        <a:pt x="1" y="367"/>
                        <a:pt x="368" y="0"/>
                        <a:pt x="802" y="0"/>
                      </a:cubicBezTo>
                      <a:cubicBezTo>
                        <a:pt x="1235" y="0"/>
                        <a:pt x="1602" y="367"/>
                        <a:pt x="1602" y="801"/>
                      </a:cubicBezTo>
                      <a:close/>
                    </a:path>
                  </a:pathLst>
                </a:custGeom>
                <a:noFill/>
                <a:ln w="108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163;p16">
                  <a:extLst>
                    <a:ext uri="{FF2B5EF4-FFF2-40B4-BE49-F238E27FC236}">
                      <a16:creationId xmlns:a16="http://schemas.microsoft.com/office/drawing/2014/main" id="{30C7177E-5AF8-4E58-90FA-8C0037C71B8D}"/>
                    </a:ext>
                  </a:extLst>
                </p:cNvPr>
                <p:cNvSpPr/>
                <p:nvPr/>
              </p:nvSpPr>
              <p:spPr>
                <a:xfrm>
                  <a:off x="703780" y="2675217"/>
                  <a:ext cx="454305" cy="596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84" h="30056" extrusionOk="0">
                      <a:moveTo>
                        <a:pt x="1" y="1"/>
                      </a:moveTo>
                      <a:lnTo>
                        <a:pt x="1" y="30056"/>
                      </a:lnTo>
                      <a:lnTo>
                        <a:pt x="22884" y="30056"/>
                      </a:lnTo>
                      <a:lnTo>
                        <a:pt x="22884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164;p16">
                  <a:extLst>
                    <a:ext uri="{FF2B5EF4-FFF2-40B4-BE49-F238E27FC236}">
                      <a16:creationId xmlns:a16="http://schemas.microsoft.com/office/drawing/2014/main" id="{5E1216CA-586E-4C84-B094-7F7E5DB1B598}"/>
                    </a:ext>
                  </a:extLst>
                </p:cNvPr>
                <p:cNvSpPr/>
                <p:nvPr/>
              </p:nvSpPr>
              <p:spPr>
                <a:xfrm>
                  <a:off x="767367" y="2758668"/>
                  <a:ext cx="327804" cy="430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2" h="21683" extrusionOk="0">
                      <a:moveTo>
                        <a:pt x="0" y="1"/>
                      </a:moveTo>
                      <a:lnTo>
                        <a:pt x="0" y="21683"/>
                      </a:lnTo>
                      <a:lnTo>
                        <a:pt x="16512" y="21683"/>
                      </a:lnTo>
                      <a:lnTo>
                        <a:pt x="1651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0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165;p16">
                  <a:extLst>
                    <a:ext uri="{FF2B5EF4-FFF2-40B4-BE49-F238E27FC236}">
                      <a16:creationId xmlns:a16="http://schemas.microsoft.com/office/drawing/2014/main" id="{EC9C5D6B-6A58-452B-94C2-DD21A0E59CE9}"/>
                    </a:ext>
                  </a:extLst>
                </p:cNvPr>
                <p:cNvSpPr/>
                <p:nvPr/>
              </p:nvSpPr>
              <p:spPr>
                <a:xfrm>
                  <a:off x="930932" y="3189164"/>
                  <a:ext cx="20" cy="96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8736" fill="none" extrusionOk="0">
                      <a:moveTo>
                        <a:pt x="0" y="1"/>
                      </a:moveTo>
                      <a:lnTo>
                        <a:pt x="0" y="48736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166;p16">
                  <a:extLst>
                    <a:ext uri="{FF2B5EF4-FFF2-40B4-BE49-F238E27FC236}">
                      <a16:creationId xmlns:a16="http://schemas.microsoft.com/office/drawing/2014/main" id="{8E6A07E6-C09F-44A1-982A-034DE4BD9D16}"/>
                    </a:ext>
                  </a:extLst>
                </p:cNvPr>
                <p:cNvSpPr/>
                <p:nvPr/>
              </p:nvSpPr>
              <p:spPr>
                <a:xfrm>
                  <a:off x="822319" y="2811661"/>
                  <a:ext cx="217901" cy="217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6" h="10975" extrusionOk="0">
                      <a:moveTo>
                        <a:pt x="5471" y="0"/>
                      </a:moveTo>
                      <a:cubicBezTo>
                        <a:pt x="5171" y="0"/>
                        <a:pt x="4938" y="267"/>
                        <a:pt x="4938" y="567"/>
                      </a:cubicBezTo>
                      <a:cubicBezTo>
                        <a:pt x="4938" y="801"/>
                        <a:pt x="5071" y="1001"/>
                        <a:pt x="5271" y="1101"/>
                      </a:cubicBezTo>
                      <a:lnTo>
                        <a:pt x="5271" y="2502"/>
                      </a:lnTo>
                      <a:cubicBezTo>
                        <a:pt x="4604" y="2535"/>
                        <a:pt x="4004" y="2802"/>
                        <a:pt x="3537" y="3236"/>
                      </a:cubicBezTo>
                      <a:lnTo>
                        <a:pt x="2536" y="2235"/>
                      </a:lnTo>
                      <a:cubicBezTo>
                        <a:pt x="2603" y="2035"/>
                        <a:pt x="2569" y="1802"/>
                        <a:pt x="2402" y="1635"/>
                      </a:cubicBezTo>
                      <a:cubicBezTo>
                        <a:pt x="2302" y="1518"/>
                        <a:pt x="2161" y="1460"/>
                        <a:pt x="2015" y="1460"/>
                      </a:cubicBezTo>
                      <a:cubicBezTo>
                        <a:pt x="1869" y="1460"/>
                        <a:pt x="1719" y="1518"/>
                        <a:pt x="1602" y="1635"/>
                      </a:cubicBezTo>
                      <a:cubicBezTo>
                        <a:pt x="1402" y="1835"/>
                        <a:pt x="1402" y="2202"/>
                        <a:pt x="1602" y="2402"/>
                      </a:cubicBezTo>
                      <a:cubicBezTo>
                        <a:pt x="1716" y="2516"/>
                        <a:pt x="1876" y="2568"/>
                        <a:pt x="2031" y="2568"/>
                      </a:cubicBezTo>
                      <a:cubicBezTo>
                        <a:pt x="2102" y="2568"/>
                        <a:pt x="2172" y="2557"/>
                        <a:pt x="2236" y="2535"/>
                      </a:cubicBezTo>
                      <a:lnTo>
                        <a:pt x="3236" y="3536"/>
                      </a:lnTo>
                      <a:cubicBezTo>
                        <a:pt x="2803" y="4003"/>
                        <a:pt x="2536" y="4604"/>
                        <a:pt x="2502" y="5271"/>
                      </a:cubicBezTo>
                      <a:lnTo>
                        <a:pt x="1101" y="5271"/>
                      </a:lnTo>
                      <a:cubicBezTo>
                        <a:pt x="1001" y="5071"/>
                        <a:pt x="801" y="4937"/>
                        <a:pt x="568" y="4937"/>
                      </a:cubicBezTo>
                      <a:cubicBezTo>
                        <a:pt x="268" y="4937"/>
                        <a:pt x="1" y="5171"/>
                        <a:pt x="1" y="5504"/>
                      </a:cubicBezTo>
                      <a:cubicBezTo>
                        <a:pt x="1" y="5804"/>
                        <a:pt x="268" y="6071"/>
                        <a:pt x="568" y="6071"/>
                      </a:cubicBezTo>
                      <a:cubicBezTo>
                        <a:pt x="801" y="6071"/>
                        <a:pt x="1001" y="5905"/>
                        <a:pt x="1101" y="5704"/>
                      </a:cubicBezTo>
                      <a:lnTo>
                        <a:pt x="2502" y="5704"/>
                      </a:lnTo>
                      <a:cubicBezTo>
                        <a:pt x="2536" y="6138"/>
                        <a:pt x="2636" y="6572"/>
                        <a:pt x="2836" y="6939"/>
                      </a:cubicBezTo>
                      <a:cubicBezTo>
                        <a:pt x="2969" y="7105"/>
                        <a:pt x="3070" y="7306"/>
                        <a:pt x="3236" y="7472"/>
                      </a:cubicBezTo>
                      <a:lnTo>
                        <a:pt x="2236" y="8440"/>
                      </a:lnTo>
                      <a:cubicBezTo>
                        <a:pt x="2172" y="8419"/>
                        <a:pt x="2102" y="8407"/>
                        <a:pt x="2031" y="8407"/>
                      </a:cubicBezTo>
                      <a:cubicBezTo>
                        <a:pt x="1876" y="8407"/>
                        <a:pt x="1716" y="8459"/>
                        <a:pt x="1602" y="8573"/>
                      </a:cubicBezTo>
                      <a:cubicBezTo>
                        <a:pt x="1402" y="8807"/>
                        <a:pt x="1402" y="9140"/>
                        <a:pt x="1602" y="9374"/>
                      </a:cubicBezTo>
                      <a:cubicBezTo>
                        <a:pt x="1719" y="9474"/>
                        <a:pt x="1869" y="9524"/>
                        <a:pt x="2015" y="9524"/>
                      </a:cubicBezTo>
                      <a:cubicBezTo>
                        <a:pt x="2161" y="9524"/>
                        <a:pt x="2302" y="9474"/>
                        <a:pt x="2402" y="9374"/>
                      </a:cubicBezTo>
                      <a:cubicBezTo>
                        <a:pt x="2569" y="9207"/>
                        <a:pt x="2603" y="8940"/>
                        <a:pt x="2536" y="8740"/>
                      </a:cubicBezTo>
                      <a:lnTo>
                        <a:pt x="3503" y="7773"/>
                      </a:lnTo>
                      <a:cubicBezTo>
                        <a:pt x="4004" y="8173"/>
                        <a:pt x="4604" y="8440"/>
                        <a:pt x="5271" y="8473"/>
                      </a:cubicBezTo>
                      <a:lnTo>
                        <a:pt x="5271" y="9874"/>
                      </a:lnTo>
                      <a:cubicBezTo>
                        <a:pt x="5071" y="9974"/>
                        <a:pt x="4904" y="10174"/>
                        <a:pt x="4904" y="10408"/>
                      </a:cubicBezTo>
                      <a:cubicBezTo>
                        <a:pt x="4904" y="10708"/>
                        <a:pt x="5171" y="10975"/>
                        <a:pt x="5471" y="10975"/>
                      </a:cubicBezTo>
                      <a:cubicBezTo>
                        <a:pt x="5771" y="10975"/>
                        <a:pt x="6038" y="10708"/>
                        <a:pt x="6038" y="10408"/>
                      </a:cubicBezTo>
                      <a:cubicBezTo>
                        <a:pt x="6038" y="10174"/>
                        <a:pt x="5905" y="9974"/>
                        <a:pt x="5705" y="9874"/>
                      </a:cubicBezTo>
                      <a:lnTo>
                        <a:pt x="5705" y="8473"/>
                      </a:lnTo>
                      <a:cubicBezTo>
                        <a:pt x="6339" y="8440"/>
                        <a:pt x="6906" y="8206"/>
                        <a:pt x="7373" y="7806"/>
                      </a:cubicBezTo>
                      <a:cubicBezTo>
                        <a:pt x="7406" y="7806"/>
                        <a:pt x="7406" y="7773"/>
                        <a:pt x="7439" y="7739"/>
                      </a:cubicBezTo>
                      <a:lnTo>
                        <a:pt x="8440" y="8740"/>
                      </a:lnTo>
                      <a:cubicBezTo>
                        <a:pt x="8340" y="8940"/>
                        <a:pt x="8407" y="9207"/>
                        <a:pt x="8573" y="9374"/>
                      </a:cubicBezTo>
                      <a:cubicBezTo>
                        <a:pt x="8674" y="9474"/>
                        <a:pt x="8815" y="9524"/>
                        <a:pt x="8957" y="9524"/>
                      </a:cubicBezTo>
                      <a:cubicBezTo>
                        <a:pt x="9099" y="9524"/>
                        <a:pt x="9241" y="9474"/>
                        <a:pt x="9341" y="9374"/>
                      </a:cubicBezTo>
                      <a:cubicBezTo>
                        <a:pt x="9574" y="9140"/>
                        <a:pt x="9574" y="8773"/>
                        <a:pt x="9341" y="8573"/>
                      </a:cubicBezTo>
                      <a:cubicBezTo>
                        <a:pt x="9227" y="8459"/>
                        <a:pt x="9082" y="8407"/>
                        <a:pt x="8937" y="8407"/>
                      </a:cubicBezTo>
                      <a:cubicBezTo>
                        <a:pt x="8870" y="8407"/>
                        <a:pt x="8804" y="8419"/>
                        <a:pt x="8740" y="8440"/>
                      </a:cubicBezTo>
                      <a:lnTo>
                        <a:pt x="7740" y="7472"/>
                      </a:lnTo>
                      <a:cubicBezTo>
                        <a:pt x="8073" y="7105"/>
                        <a:pt x="8273" y="6672"/>
                        <a:pt x="8407" y="6171"/>
                      </a:cubicBezTo>
                      <a:cubicBezTo>
                        <a:pt x="8440" y="6038"/>
                        <a:pt x="8440" y="5871"/>
                        <a:pt x="8473" y="5704"/>
                      </a:cubicBezTo>
                      <a:lnTo>
                        <a:pt x="9874" y="5704"/>
                      </a:lnTo>
                      <a:cubicBezTo>
                        <a:pt x="9941" y="5905"/>
                        <a:pt x="10141" y="6071"/>
                        <a:pt x="10408" y="6071"/>
                      </a:cubicBezTo>
                      <a:cubicBezTo>
                        <a:pt x="10708" y="6071"/>
                        <a:pt x="10942" y="5804"/>
                        <a:pt x="10942" y="5504"/>
                      </a:cubicBezTo>
                      <a:cubicBezTo>
                        <a:pt x="10975" y="5171"/>
                        <a:pt x="10708" y="4937"/>
                        <a:pt x="10408" y="4937"/>
                      </a:cubicBezTo>
                      <a:cubicBezTo>
                        <a:pt x="10175" y="4937"/>
                        <a:pt x="9974" y="5071"/>
                        <a:pt x="9874" y="5271"/>
                      </a:cubicBezTo>
                      <a:lnTo>
                        <a:pt x="8473" y="5271"/>
                      </a:lnTo>
                      <a:cubicBezTo>
                        <a:pt x="8440" y="4637"/>
                        <a:pt x="8173" y="4037"/>
                        <a:pt x="7773" y="3570"/>
                      </a:cubicBezTo>
                      <a:cubicBezTo>
                        <a:pt x="7773" y="3536"/>
                        <a:pt x="7740" y="3536"/>
                        <a:pt x="7740" y="3536"/>
                      </a:cubicBezTo>
                      <a:lnTo>
                        <a:pt x="8740" y="2535"/>
                      </a:lnTo>
                      <a:cubicBezTo>
                        <a:pt x="8804" y="2568"/>
                        <a:pt x="8872" y="2582"/>
                        <a:pt x="8940" y="2582"/>
                      </a:cubicBezTo>
                      <a:cubicBezTo>
                        <a:pt x="9083" y="2582"/>
                        <a:pt x="9227" y="2515"/>
                        <a:pt x="9341" y="2402"/>
                      </a:cubicBezTo>
                      <a:cubicBezTo>
                        <a:pt x="9574" y="2202"/>
                        <a:pt x="9574" y="1835"/>
                        <a:pt x="9341" y="1635"/>
                      </a:cubicBezTo>
                      <a:cubicBezTo>
                        <a:pt x="9241" y="1518"/>
                        <a:pt x="9099" y="1460"/>
                        <a:pt x="8957" y="1460"/>
                      </a:cubicBezTo>
                      <a:cubicBezTo>
                        <a:pt x="8815" y="1460"/>
                        <a:pt x="8674" y="1518"/>
                        <a:pt x="8573" y="1635"/>
                      </a:cubicBezTo>
                      <a:cubicBezTo>
                        <a:pt x="8407" y="1802"/>
                        <a:pt x="8373" y="2035"/>
                        <a:pt x="8440" y="2235"/>
                      </a:cubicBezTo>
                      <a:lnTo>
                        <a:pt x="7439" y="3236"/>
                      </a:lnTo>
                      <a:cubicBezTo>
                        <a:pt x="6972" y="2802"/>
                        <a:pt x="6372" y="2535"/>
                        <a:pt x="5705" y="2502"/>
                      </a:cubicBezTo>
                      <a:lnTo>
                        <a:pt x="5705" y="1101"/>
                      </a:lnTo>
                      <a:cubicBezTo>
                        <a:pt x="5905" y="1001"/>
                        <a:pt x="6038" y="801"/>
                        <a:pt x="6038" y="567"/>
                      </a:cubicBezTo>
                      <a:cubicBezTo>
                        <a:pt x="6038" y="267"/>
                        <a:pt x="5805" y="0"/>
                        <a:pt x="5471" y="0"/>
                      </a:cubicBezTo>
                      <a:close/>
                    </a:path>
                  </a:pathLst>
                </a:custGeom>
                <a:solidFill>
                  <a:srgbClr val="72EFDD">
                    <a:alpha val="12950"/>
                  </a:srgbClr>
                </a:solidFill>
                <a:ln w="10850" cap="rnd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167;p16">
                  <a:extLst>
                    <a:ext uri="{FF2B5EF4-FFF2-40B4-BE49-F238E27FC236}">
                      <a16:creationId xmlns:a16="http://schemas.microsoft.com/office/drawing/2014/main" id="{21B2B403-0025-4366-B878-7EF93FFD3BAF}"/>
                    </a:ext>
                  </a:extLst>
                </p:cNvPr>
                <p:cNvSpPr/>
                <p:nvPr/>
              </p:nvSpPr>
              <p:spPr>
                <a:xfrm>
                  <a:off x="807747" y="3048769"/>
                  <a:ext cx="41750" cy="9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4704" extrusionOk="0">
                      <a:moveTo>
                        <a:pt x="1035" y="0"/>
                      </a:moveTo>
                      <a:cubicBezTo>
                        <a:pt x="334" y="0"/>
                        <a:pt x="1" y="467"/>
                        <a:pt x="1" y="1168"/>
                      </a:cubicBezTo>
                      <a:lnTo>
                        <a:pt x="1" y="3536"/>
                      </a:lnTo>
                      <a:cubicBezTo>
                        <a:pt x="1" y="4237"/>
                        <a:pt x="334" y="4704"/>
                        <a:pt x="1035" y="4704"/>
                      </a:cubicBezTo>
                      <a:cubicBezTo>
                        <a:pt x="1769" y="4704"/>
                        <a:pt x="2102" y="4237"/>
                        <a:pt x="2102" y="3536"/>
                      </a:cubicBezTo>
                      <a:lnTo>
                        <a:pt x="2102" y="2969"/>
                      </a:lnTo>
                      <a:lnTo>
                        <a:pt x="1602" y="2969"/>
                      </a:lnTo>
                      <a:lnTo>
                        <a:pt x="1602" y="3569"/>
                      </a:lnTo>
                      <a:cubicBezTo>
                        <a:pt x="1602" y="4003"/>
                        <a:pt x="1435" y="4237"/>
                        <a:pt x="1068" y="4237"/>
                      </a:cubicBezTo>
                      <a:cubicBezTo>
                        <a:pt x="701" y="4237"/>
                        <a:pt x="501" y="4003"/>
                        <a:pt x="501" y="3569"/>
                      </a:cubicBezTo>
                      <a:lnTo>
                        <a:pt x="501" y="1134"/>
                      </a:lnTo>
                      <a:cubicBezTo>
                        <a:pt x="501" y="734"/>
                        <a:pt x="701" y="467"/>
                        <a:pt x="1068" y="467"/>
                      </a:cubicBezTo>
                      <a:cubicBezTo>
                        <a:pt x="1435" y="467"/>
                        <a:pt x="1602" y="734"/>
                        <a:pt x="1602" y="1134"/>
                      </a:cubicBezTo>
                      <a:lnTo>
                        <a:pt x="1602" y="1568"/>
                      </a:lnTo>
                      <a:lnTo>
                        <a:pt x="2102" y="1568"/>
                      </a:lnTo>
                      <a:lnTo>
                        <a:pt x="2102" y="1168"/>
                      </a:lnTo>
                      <a:cubicBezTo>
                        <a:pt x="2102" y="467"/>
                        <a:pt x="1769" y="0"/>
                        <a:pt x="103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168;p16">
                  <a:extLst>
                    <a:ext uri="{FF2B5EF4-FFF2-40B4-BE49-F238E27FC236}">
                      <a16:creationId xmlns:a16="http://schemas.microsoft.com/office/drawing/2014/main" id="{435900C0-94E8-45A7-A9C5-93BE0D13760A}"/>
                    </a:ext>
                  </a:extLst>
                </p:cNvPr>
                <p:cNvSpPr/>
                <p:nvPr/>
              </p:nvSpPr>
              <p:spPr>
                <a:xfrm>
                  <a:off x="858748" y="3050080"/>
                  <a:ext cx="42405" cy="9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4605" extrusionOk="0">
                      <a:moveTo>
                        <a:pt x="0" y="1"/>
                      </a:moveTo>
                      <a:lnTo>
                        <a:pt x="0" y="4604"/>
                      </a:lnTo>
                      <a:lnTo>
                        <a:pt x="501" y="4604"/>
                      </a:lnTo>
                      <a:lnTo>
                        <a:pt x="501" y="2536"/>
                      </a:lnTo>
                      <a:lnTo>
                        <a:pt x="1635" y="2536"/>
                      </a:lnTo>
                      <a:lnTo>
                        <a:pt x="1635" y="4604"/>
                      </a:lnTo>
                      <a:lnTo>
                        <a:pt x="2135" y="4604"/>
                      </a:lnTo>
                      <a:lnTo>
                        <a:pt x="2135" y="1"/>
                      </a:lnTo>
                      <a:lnTo>
                        <a:pt x="1635" y="1"/>
                      </a:lnTo>
                      <a:lnTo>
                        <a:pt x="1635" y="2069"/>
                      </a:lnTo>
                      <a:lnTo>
                        <a:pt x="501" y="2069"/>
                      </a:lnTo>
                      <a:lnTo>
                        <a:pt x="50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169;p16">
                  <a:extLst>
                    <a:ext uri="{FF2B5EF4-FFF2-40B4-BE49-F238E27FC236}">
                      <a16:creationId xmlns:a16="http://schemas.microsoft.com/office/drawing/2014/main" id="{6C8D6139-07CC-411C-B58D-8D8B59D560EE}"/>
                    </a:ext>
                  </a:extLst>
                </p:cNvPr>
                <p:cNvSpPr/>
                <p:nvPr/>
              </p:nvSpPr>
              <p:spPr>
                <a:xfrm>
                  <a:off x="911715" y="3050080"/>
                  <a:ext cx="37779" cy="9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" h="4605" extrusionOk="0">
                      <a:moveTo>
                        <a:pt x="1" y="1"/>
                      </a:moveTo>
                      <a:lnTo>
                        <a:pt x="1" y="4604"/>
                      </a:lnTo>
                      <a:lnTo>
                        <a:pt x="1902" y="4604"/>
                      </a:lnTo>
                      <a:lnTo>
                        <a:pt x="1902" y="4137"/>
                      </a:lnTo>
                      <a:lnTo>
                        <a:pt x="535" y="4137"/>
                      </a:lnTo>
                      <a:lnTo>
                        <a:pt x="535" y="2503"/>
                      </a:lnTo>
                      <a:lnTo>
                        <a:pt x="1669" y="2503"/>
                      </a:lnTo>
                      <a:lnTo>
                        <a:pt x="1669" y="2036"/>
                      </a:lnTo>
                      <a:lnTo>
                        <a:pt x="535" y="2036"/>
                      </a:lnTo>
                      <a:lnTo>
                        <a:pt x="535" y="468"/>
                      </a:lnTo>
                      <a:lnTo>
                        <a:pt x="1902" y="468"/>
                      </a:lnTo>
                      <a:lnTo>
                        <a:pt x="190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170;p16">
                  <a:extLst>
                    <a:ext uri="{FF2B5EF4-FFF2-40B4-BE49-F238E27FC236}">
                      <a16:creationId xmlns:a16="http://schemas.microsoft.com/office/drawing/2014/main" id="{7CF00ECB-0C63-48AD-AE63-FA048AEF7671}"/>
                    </a:ext>
                  </a:extLst>
                </p:cNvPr>
                <p:cNvSpPr/>
                <p:nvPr/>
              </p:nvSpPr>
              <p:spPr>
                <a:xfrm>
                  <a:off x="958070" y="3048769"/>
                  <a:ext cx="41750" cy="9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4704" extrusionOk="0">
                      <a:moveTo>
                        <a:pt x="1035" y="0"/>
                      </a:moveTo>
                      <a:cubicBezTo>
                        <a:pt x="334" y="0"/>
                        <a:pt x="1" y="467"/>
                        <a:pt x="1" y="1168"/>
                      </a:cubicBezTo>
                      <a:lnTo>
                        <a:pt x="1" y="3536"/>
                      </a:lnTo>
                      <a:cubicBezTo>
                        <a:pt x="1" y="4237"/>
                        <a:pt x="334" y="4704"/>
                        <a:pt x="1035" y="4704"/>
                      </a:cubicBezTo>
                      <a:cubicBezTo>
                        <a:pt x="1769" y="4704"/>
                        <a:pt x="2102" y="4237"/>
                        <a:pt x="2102" y="3536"/>
                      </a:cubicBezTo>
                      <a:lnTo>
                        <a:pt x="2102" y="2969"/>
                      </a:lnTo>
                      <a:lnTo>
                        <a:pt x="1602" y="2969"/>
                      </a:lnTo>
                      <a:lnTo>
                        <a:pt x="1602" y="3569"/>
                      </a:lnTo>
                      <a:cubicBezTo>
                        <a:pt x="1602" y="4003"/>
                        <a:pt x="1435" y="4237"/>
                        <a:pt x="1068" y="4237"/>
                      </a:cubicBezTo>
                      <a:cubicBezTo>
                        <a:pt x="701" y="4237"/>
                        <a:pt x="501" y="4003"/>
                        <a:pt x="501" y="3569"/>
                      </a:cubicBezTo>
                      <a:lnTo>
                        <a:pt x="501" y="1134"/>
                      </a:lnTo>
                      <a:cubicBezTo>
                        <a:pt x="501" y="734"/>
                        <a:pt x="701" y="467"/>
                        <a:pt x="1068" y="467"/>
                      </a:cubicBezTo>
                      <a:cubicBezTo>
                        <a:pt x="1435" y="467"/>
                        <a:pt x="1602" y="734"/>
                        <a:pt x="1602" y="1134"/>
                      </a:cubicBezTo>
                      <a:lnTo>
                        <a:pt x="1602" y="1568"/>
                      </a:lnTo>
                      <a:lnTo>
                        <a:pt x="2102" y="1568"/>
                      </a:lnTo>
                      <a:lnTo>
                        <a:pt x="2102" y="1168"/>
                      </a:lnTo>
                      <a:cubicBezTo>
                        <a:pt x="2102" y="467"/>
                        <a:pt x="1769" y="0"/>
                        <a:pt x="103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171;p16">
                  <a:extLst>
                    <a:ext uri="{FF2B5EF4-FFF2-40B4-BE49-F238E27FC236}">
                      <a16:creationId xmlns:a16="http://schemas.microsoft.com/office/drawing/2014/main" id="{51D4D177-0F12-4992-8E88-8D251163DAE8}"/>
                    </a:ext>
                  </a:extLst>
                </p:cNvPr>
                <p:cNvSpPr/>
                <p:nvPr/>
              </p:nvSpPr>
              <p:spPr>
                <a:xfrm>
                  <a:off x="1009071" y="3050080"/>
                  <a:ext cx="45720" cy="9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4605" extrusionOk="0">
                      <a:moveTo>
                        <a:pt x="0" y="1"/>
                      </a:moveTo>
                      <a:lnTo>
                        <a:pt x="0" y="4604"/>
                      </a:lnTo>
                      <a:lnTo>
                        <a:pt x="501" y="4604"/>
                      </a:lnTo>
                      <a:lnTo>
                        <a:pt x="501" y="3036"/>
                      </a:lnTo>
                      <a:lnTo>
                        <a:pt x="768" y="2603"/>
                      </a:lnTo>
                      <a:lnTo>
                        <a:pt x="1768" y="4604"/>
                      </a:lnTo>
                      <a:lnTo>
                        <a:pt x="2302" y="4604"/>
                      </a:lnTo>
                      <a:lnTo>
                        <a:pt x="1068" y="2102"/>
                      </a:lnTo>
                      <a:lnTo>
                        <a:pt x="2235" y="1"/>
                      </a:lnTo>
                      <a:lnTo>
                        <a:pt x="1735" y="1"/>
                      </a:lnTo>
                      <a:lnTo>
                        <a:pt x="501" y="2202"/>
                      </a:lnTo>
                      <a:lnTo>
                        <a:pt x="50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172;p16">
                  <a:extLst>
                    <a:ext uri="{FF2B5EF4-FFF2-40B4-BE49-F238E27FC236}">
                      <a16:creationId xmlns:a16="http://schemas.microsoft.com/office/drawing/2014/main" id="{812A5732-292B-4BA4-9A97-D8D99A4B7D20}"/>
                    </a:ext>
                  </a:extLst>
                </p:cNvPr>
                <p:cNvSpPr/>
                <p:nvPr/>
              </p:nvSpPr>
              <p:spPr>
                <a:xfrm>
                  <a:off x="671996" y="4153502"/>
                  <a:ext cx="350450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27" fill="none" extrusionOk="0">
                      <a:moveTo>
                        <a:pt x="176527" y="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173;p16">
                  <a:extLst>
                    <a:ext uri="{FF2B5EF4-FFF2-40B4-BE49-F238E27FC236}">
                      <a16:creationId xmlns:a16="http://schemas.microsoft.com/office/drawing/2014/main" id="{A331D934-6D7E-4E37-B174-C091AF7E3AD2}"/>
                    </a:ext>
                  </a:extLst>
                </p:cNvPr>
                <p:cNvSpPr/>
                <p:nvPr/>
              </p:nvSpPr>
              <p:spPr>
                <a:xfrm>
                  <a:off x="2670587" y="4323699"/>
                  <a:ext cx="820504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30" h="1" fill="none" extrusionOk="0">
                      <a:moveTo>
                        <a:pt x="41330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174;p16">
                  <a:extLst>
                    <a:ext uri="{FF2B5EF4-FFF2-40B4-BE49-F238E27FC236}">
                      <a16:creationId xmlns:a16="http://schemas.microsoft.com/office/drawing/2014/main" id="{7EF515FF-FAF8-4261-B056-2B2B2AB71F9B}"/>
                    </a:ext>
                  </a:extLst>
                </p:cNvPr>
                <p:cNvSpPr/>
                <p:nvPr/>
              </p:nvSpPr>
              <p:spPr>
                <a:xfrm>
                  <a:off x="1764002" y="4323043"/>
                  <a:ext cx="416565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3" h="1" fill="none" extrusionOk="0">
                      <a:moveTo>
                        <a:pt x="20982" y="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175;p16">
                  <a:extLst>
                    <a:ext uri="{FF2B5EF4-FFF2-40B4-BE49-F238E27FC236}">
                      <a16:creationId xmlns:a16="http://schemas.microsoft.com/office/drawing/2014/main" id="{888BE7B6-F64D-48B9-9358-C7DF149367AF}"/>
                    </a:ext>
                  </a:extLst>
                </p:cNvPr>
                <p:cNvSpPr/>
                <p:nvPr/>
              </p:nvSpPr>
              <p:spPr>
                <a:xfrm>
                  <a:off x="3184469" y="4031632"/>
                  <a:ext cx="154988" cy="70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3570" extrusionOk="0">
                      <a:moveTo>
                        <a:pt x="1" y="0"/>
                      </a:moveTo>
                      <a:lnTo>
                        <a:pt x="1" y="3570"/>
                      </a:lnTo>
                      <a:lnTo>
                        <a:pt x="7806" y="3570"/>
                      </a:lnTo>
                      <a:lnTo>
                        <a:pt x="780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0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176;p16">
                  <a:extLst>
                    <a:ext uri="{FF2B5EF4-FFF2-40B4-BE49-F238E27FC236}">
                      <a16:creationId xmlns:a16="http://schemas.microsoft.com/office/drawing/2014/main" id="{D0CB98B2-DC63-48E2-981E-D508045006C4}"/>
                    </a:ext>
                  </a:extLst>
                </p:cNvPr>
                <p:cNvSpPr/>
                <p:nvPr/>
              </p:nvSpPr>
              <p:spPr>
                <a:xfrm>
                  <a:off x="2203715" y="3176596"/>
                  <a:ext cx="37779" cy="47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" h="2369" extrusionOk="0">
                      <a:moveTo>
                        <a:pt x="1" y="0"/>
                      </a:moveTo>
                      <a:lnTo>
                        <a:pt x="1" y="2368"/>
                      </a:lnTo>
                      <a:lnTo>
                        <a:pt x="1902" y="2368"/>
                      </a:lnTo>
                      <a:lnTo>
                        <a:pt x="190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177;p16">
                  <a:extLst>
                    <a:ext uri="{FF2B5EF4-FFF2-40B4-BE49-F238E27FC236}">
                      <a16:creationId xmlns:a16="http://schemas.microsoft.com/office/drawing/2014/main" id="{4133CC99-01F8-4B94-9270-1FDABD2503E8}"/>
                    </a:ext>
                  </a:extLst>
                </p:cNvPr>
                <p:cNvSpPr/>
                <p:nvPr/>
              </p:nvSpPr>
              <p:spPr>
                <a:xfrm>
                  <a:off x="2983819" y="3176596"/>
                  <a:ext cx="37759" cy="47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" h="2369" extrusionOk="0">
                      <a:moveTo>
                        <a:pt x="0" y="0"/>
                      </a:moveTo>
                      <a:lnTo>
                        <a:pt x="0" y="2368"/>
                      </a:lnTo>
                      <a:lnTo>
                        <a:pt x="1902" y="2368"/>
                      </a:lnTo>
                      <a:lnTo>
                        <a:pt x="190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178;p16">
                  <a:extLst>
                    <a:ext uri="{FF2B5EF4-FFF2-40B4-BE49-F238E27FC236}">
                      <a16:creationId xmlns:a16="http://schemas.microsoft.com/office/drawing/2014/main" id="{E1116AD2-4EFE-4061-BA41-7505189E54E1}"/>
                    </a:ext>
                  </a:extLst>
                </p:cNvPr>
                <p:cNvSpPr/>
                <p:nvPr/>
              </p:nvSpPr>
              <p:spPr>
                <a:xfrm>
                  <a:off x="2075905" y="3107699"/>
                  <a:ext cx="1073484" cy="68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73" h="3471" extrusionOk="0">
                      <a:moveTo>
                        <a:pt x="1" y="1"/>
                      </a:moveTo>
                      <a:lnTo>
                        <a:pt x="1" y="3470"/>
                      </a:lnTo>
                      <a:lnTo>
                        <a:pt x="54073" y="3470"/>
                      </a:lnTo>
                      <a:lnTo>
                        <a:pt x="5407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179;p16">
                  <a:extLst>
                    <a:ext uri="{FF2B5EF4-FFF2-40B4-BE49-F238E27FC236}">
                      <a16:creationId xmlns:a16="http://schemas.microsoft.com/office/drawing/2014/main" id="{195CD0E6-0925-4506-A77D-7BCE64D9D27B}"/>
                    </a:ext>
                  </a:extLst>
                </p:cNvPr>
                <p:cNvSpPr/>
                <p:nvPr/>
              </p:nvSpPr>
              <p:spPr>
                <a:xfrm>
                  <a:off x="1875256" y="3223613"/>
                  <a:ext cx="1383402" cy="692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84" h="34893" extrusionOk="0">
                      <a:moveTo>
                        <a:pt x="12509" y="0"/>
                      </a:moveTo>
                      <a:cubicBezTo>
                        <a:pt x="10975" y="0"/>
                        <a:pt x="9607" y="1035"/>
                        <a:pt x="9174" y="2502"/>
                      </a:cubicBezTo>
                      <a:lnTo>
                        <a:pt x="701" y="30356"/>
                      </a:lnTo>
                      <a:cubicBezTo>
                        <a:pt x="1" y="32590"/>
                        <a:pt x="1702" y="34892"/>
                        <a:pt x="4037" y="34892"/>
                      </a:cubicBezTo>
                      <a:lnTo>
                        <a:pt x="66181" y="34892"/>
                      </a:lnTo>
                      <a:cubicBezTo>
                        <a:pt x="68116" y="34892"/>
                        <a:pt x="69684" y="33291"/>
                        <a:pt x="69684" y="31356"/>
                      </a:cubicBezTo>
                      <a:lnTo>
                        <a:pt x="69684" y="9074"/>
                      </a:lnTo>
                      <a:cubicBezTo>
                        <a:pt x="69684" y="4070"/>
                        <a:pt x="64980" y="0"/>
                        <a:pt x="592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0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180;p16">
                  <a:extLst>
                    <a:ext uri="{FF2B5EF4-FFF2-40B4-BE49-F238E27FC236}">
                      <a16:creationId xmlns:a16="http://schemas.microsoft.com/office/drawing/2014/main" id="{B205E6FD-31A1-4C90-B634-0381C44EA156}"/>
                    </a:ext>
                  </a:extLst>
                </p:cNvPr>
                <p:cNvSpPr/>
                <p:nvPr/>
              </p:nvSpPr>
              <p:spPr>
                <a:xfrm>
                  <a:off x="2020953" y="3290504"/>
                  <a:ext cx="560257" cy="357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21" h="17981" extrusionOk="0">
                      <a:moveTo>
                        <a:pt x="5004" y="1"/>
                      </a:moveTo>
                      <a:lnTo>
                        <a:pt x="0" y="17980"/>
                      </a:lnTo>
                      <a:lnTo>
                        <a:pt x="28220" y="17980"/>
                      </a:lnTo>
                      <a:lnTo>
                        <a:pt x="28220" y="4671"/>
                      </a:lnTo>
                      <a:cubicBezTo>
                        <a:pt x="28220" y="2069"/>
                        <a:pt x="26219" y="1"/>
                        <a:pt x="23750" y="1"/>
                      </a:cubicBezTo>
                      <a:close/>
                    </a:path>
                  </a:pathLst>
                </a:custGeom>
                <a:solidFill>
                  <a:srgbClr val="5E60CE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181;p16">
                  <a:extLst>
                    <a:ext uri="{FF2B5EF4-FFF2-40B4-BE49-F238E27FC236}">
                      <a16:creationId xmlns:a16="http://schemas.microsoft.com/office/drawing/2014/main" id="{D8EA2678-E00B-4205-A155-F017C9CAE87E}"/>
                    </a:ext>
                  </a:extLst>
                </p:cNvPr>
                <p:cNvSpPr/>
                <p:nvPr/>
              </p:nvSpPr>
              <p:spPr>
                <a:xfrm>
                  <a:off x="1414340" y="3709411"/>
                  <a:ext cx="1844317" cy="461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01" h="23251" extrusionOk="0">
                      <a:moveTo>
                        <a:pt x="13044" y="1"/>
                      </a:moveTo>
                      <a:cubicBezTo>
                        <a:pt x="8907" y="68"/>
                        <a:pt x="5305" y="2536"/>
                        <a:pt x="4237" y="6039"/>
                      </a:cubicBezTo>
                      <a:lnTo>
                        <a:pt x="4037" y="6672"/>
                      </a:lnTo>
                      <a:lnTo>
                        <a:pt x="2870" y="10408"/>
                      </a:lnTo>
                      <a:lnTo>
                        <a:pt x="2670" y="11142"/>
                      </a:lnTo>
                      <a:lnTo>
                        <a:pt x="1068" y="16379"/>
                      </a:lnTo>
                      <a:cubicBezTo>
                        <a:pt x="1" y="19848"/>
                        <a:pt x="3003" y="23251"/>
                        <a:pt x="7106" y="23251"/>
                      </a:cubicBezTo>
                      <a:lnTo>
                        <a:pt x="86429" y="23251"/>
                      </a:lnTo>
                      <a:cubicBezTo>
                        <a:pt x="89999" y="23251"/>
                        <a:pt x="92901" y="20716"/>
                        <a:pt x="92901" y="17580"/>
                      </a:cubicBezTo>
                      <a:lnTo>
                        <a:pt x="9290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0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182;p16">
                  <a:extLst>
                    <a:ext uri="{FF2B5EF4-FFF2-40B4-BE49-F238E27FC236}">
                      <a16:creationId xmlns:a16="http://schemas.microsoft.com/office/drawing/2014/main" id="{3687BDB5-A25F-4032-BC60-A15F6E13DD78}"/>
                    </a:ext>
                  </a:extLst>
                </p:cNvPr>
                <p:cNvSpPr/>
                <p:nvPr/>
              </p:nvSpPr>
              <p:spPr>
                <a:xfrm>
                  <a:off x="1467327" y="3848171"/>
                  <a:ext cx="1791331" cy="88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32" h="4471" extrusionOk="0">
                      <a:moveTo>
                        <a:pt x="1368" y="0"/>
                      </a:moveTo>
                      <a:lnTo>
                        <a:pt x="201" y="3736"/>
                      </a:lnTo>
                      <a:lnTo>
                        <a:pt x="1" y="4470"/>
                      </a:lnTo>
                      <a:lnTo>
                        <a:pt x="90232" y="4470"/>
                      </a:lnTo>
                      <a:lnTo>
                        <a:pt x="90232" y="0"/>
                      </a:lnTo>
                      <a:close/>
                    </a:path>
                  </a:pathLst>
                </a:custGeom>
                <a:solidFill>
                  <a:srgbClr val="5E60CE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183;p16">
                  <a:extLst>
                    <a:ext uri="{FF2B5EF4-FFF2-40B4-BE49-F238E27FC236}">
                      <a16:creationId xmlns:a16="http://schemas.microsoft.com/office/drawing/2014/main" id="{8570D1E8-8C08-4B07-A0BB-22B519A32DAA}"/>
                    </a:ext>
                  </a:extLst>
                </p:cNvPr>
                <p:cNvSpPr/>
                <p:nvPr/>
              </p:nvSpPr>
              <p:spPr>
                <a:xfrm>
                  <a:off x="2691769" y="3290504"/>
                  <a:ext cx="460280" cy="357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5" h="17981" extrusionOk="0">
                      <a:moveTo>
                        <a:pt x="5805" y="1"/>
                      </a:moveTo>
                      <a:cubicBezTo>
                        <a:pt x="2603" y="1"/>
                        <a:pt x="1" y="2602"/>
                        <a:pt x="1" y="5805"/>
                      </a:cubicBezTo>
                      <a:lnTo>
                        <a:pt x="1" y="17980"/>
                      </a:lnTo>
                      <a:lnTo>
                        <a:pt x="23184" y="17980"/>
                      </a:lnTo>
                      <a:lnTo>
                        <a:pt x="23184" y="6305"/>
                      </a:lnTo>
                      <a:cubicBezTo>
                        <a:pt x="23184" y="2803"/>
                        <a:pt x="20349" y="1"/>
                        <a:pt x="16880" y="1"/>
                      </a:cubicBezTo>
                      <a:close/>
                    </a:path>
                  </a:pathLst>
                </a:custGeom>
                <a:solidFill>
                  <a:srgbClr val="5E60CE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184;p16">
                  <a:extLst>
                    <a:ext uri="{FF2B5EF4-FFF2-40B4-BE49-F238E27FC236}">
                      <a16:creationId xmlns:a16="http://schemas.microsoft.com/office/drawing/2014/main" id="{7BD0BB7B-400C-4E8A-AAED-2EB78D0BE634}"/>
                    </a:ext>
                  </a:extLst>
                </p:cNvPr>
                <p:cNvSpPr/>
                <p:nvPr/>
              </p:nvSpPr>
              <p:spPr>
                <a:xfrm>
                  <a:off x="2691769" y="3290504"/>
                  <a:ext cx="460280" cy="357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5" h="17981" extrusionOk="0">
                      <a:moveTo>
                        <a:pt x="5805" y="1"/>
                      </a:moveTo>
                      <a:cubicBezTo>
                        <a:pt x="2603" y="1"/>
                        <a:pt x="1" y="2602"/>
                        <a:pt x="1" y="5805"/>
                      </a:cubicBezTo>
                      <a:lnTo>
                        <a:pt x="1" y="17980"/>
                      </a:lnTo>
                      <a:lnTo>
                        <a:pt x="23184" y="6305"/>
                      </a:lnTo>
                      <a:cubicBezTo>
                        <a:pt x="23184" y="2803"/>
                        <a:pt x="20349" y="1"/>
                        <a:pt x="16880" y="1"/>
                      </a:cubicBezTo>
                      <a:close/>
                    </a:path>
                  </a:pathLst>
                </a:custGeom>
                <a:solidFill>
                  <a:srgbClr val="5E60CE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185;p16">
                  <a:extLst>
                    <a:ext uri="{FF2B5EF4-FFF2-40B4-BE49-F238E27FC236}">
                      <a16:creationId xmlns:a16="http://schemas.microsoft.com/office/drawing/2014/main" id="{4E0D4384-F975-4C48-963D-5EDC49720FBE}"/>
                    </a:ext>
                  </a:extLst>
                </p:cNvPr>
                <p:cNvSpPr/>
                <p:nvPr/>
              </p:nvSpPr>
              <p:spPr>
                <a:xfrm>
                  <a:off x="2113675" y="3709400"/>
                  <a:ext cx="462246" cy="467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84" h="23251" extrusionOk="0">
                      <a:moveTo>
                        <a:pt x="0" y="1"/>
                      </a:moveTo>
                      <a:lnTo>
                        <a:pt x="0" y="23251"/>
                      </a:lnTo>
                      <a:lnTo>
                        <a:pt x="23283" y="23251"/>
                      </a:lnTo>
                      <a:lnTo>
                        <a:pt x="2328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186;p16">
                  <a:extLst>
                    <a:ext uri="{FF2B5EF4-FFF2-40B4-BE49-F238E27FC236}">
                      <a16:creationId xmlns:a16="http://schemas.microsoft.com/office/drawing/2014/main" id="{A4AA6448-311E-49F1-9D31-EF7461B68386}"/>
                    </a:ext>
                  </a:extLst>
                </p:cNvPr>
                <p:cNvSpPr/>
                <p:nvPr/>
              </p:nvSpPr>
              <p:spPr>
                <a:xfrm>
                  <a:off x="2452706" y="3828952"/>
                  <a:ext cx="68908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" h="1" fill="none" extrusionOk="0">
                      <a:moveTo>
                        <a:pt x="1" y="1"/>
                      </a:moveTo>
                      <a:lnTo>
                        <a:pt x="3470" y="1"/>
                      </a:lnTo>
                    </a:path>
                  </a:pathLst>
                </a:custGeom>
                <a:noFill/>
                <a:ln w="108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187;p16">
                  <a:extLst>
                    <a:ext uri="{FF2B5EF4-FFF2-40B4-BE49-F238E27FC236}">
                      <a16:creationId xmlns:a16="http://schemas.microsoft.com/office/drawing/2014/main" id="{7C8C04F8-1448-423B-8296-DCAEC9765AE0}"/>
                    </a:ext>
                  </a:extLst>
                </p:cNvPr>
                <p:cNvSpPr/>
                <p:nvPr/>
              </p:nvSpPr>
              <p:spPr>
                <a:xfrm>
                  <a:off x="3258638" y="3489193"/>
                  <a:ext cx="117904" cy="411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9" h="20749" extrusionOk="0">
                      <a:moveTo>
                        <a:pt x="1" y="1"/>
                      </a:moveTo>
                      <a:lnTo>
                        <a:pt x="1" y="20749"/>
                      </a:lnTo>
                      <a:lnTo>
                        <a:pt x="5938" y="20749"/>
                      </a:lnTo>
                      <a:lnTo>
                        <a:pt x="593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188;p16">
                  <a:extLst>
                    <a:ext uri="{FF2B5EF4-FFF2-40B4-BE49-F238E27FC236}">
                      <a16:creationId xmlns:a16="http://schemas.microsoft.com/office/drawing/2014/main" id="{FCB4AFE7-CE5B-4262-A2A5-BEDB4A161C9C}"/>
                    </a:ext>
                  </a:extLst>
                </p:cNvPr>
                <p:cNvSpPr/>
                <p:nvPr/>
              </p:nvSpPr>
              <p:spPr>
                <a:xfrm>
                  <a:off x="1479913" y="3723661"/>
                  <a:ext cx="227152" cy="213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2" h="10742" extrusionOk="0">
                      <a:moveTo>
                        <a:pt x="10141" y="0"/>
                      </a:moveTo>
                      <a:cubicBezTo>
                        <a:pt x="6005" y="100"/>
                        <a:pt x="2402" y="2535"/>
                        <a:pt x="1335" y="6071"/>
                      </a:cubicBezTo>
                      <a:lnTo>
                        <a:pt x="0" y="10441"/>
                      </a:lnTo>
                      <a:cubicBezTo>
                        <a:pt x="701" y="10641"/>
                        <a:pt x="1426" y="10741"/>
                        <a:pt x="2164" y="10741"/>
                      </a:cubicBezTo>
                      <a:cubicBezTo>
                        <a:pt x="2902" y="10741"/>
                        <a:pt x="3653" y="10641"/>
                        <a:pt x="4403" y="10441"/>
                      </a:cubicBezTo>
                      <a:cubicBezTo>
                        <a:pt x="8807" y="9240"/>
                        <a:pt x="11442" y="4670"/>
                        <a:pt x="10208" y="234"/>
                      </a:cubicBezTo>
                      <a:cubicBezTo>
                        <a:pt x="10208" y="167"/>
                        <a:pt x="10174" y="100"/>
                        <a:pt x="10141" y="0"/>
                      </a:cubicBezTo>
                      <a:close/>
                    </a:path>
                  </a:pathLst>
                </a:custGeom>
                <a:solidFill>
                  <a:srgbClr val="5E60CE">
                    <a:alpha val="205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189;p16">
                  <a:extLst>
                    <a:ext uri="{FF2B5EF4-FFF2-40B4-BE49-F238E27FC236}">
                      <a16:creationId xmlns:a16="http://schemas.microsoft.com/office/drawing/2014/main" id="{E4884CBB-4A5A-4060-BB9A-3B2BF144FB9A}"/>
                    </a:ext>
                  </a:extLst>
                </p:cNvPr>
                <p:cNvSpPr/>
                <p:nvPr/>
              </p:nvSpPr>
              <p:spPr>
                <a:xfrm>
                  <a:off x="1434213" y="4044875"/>
                  <a:ext cx="679472" cy="132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26" h="6672" fill="none" extrusionOk="0">
                      <a:moveTo>
                        <a:pt x="1" y="0"/>
                      </a:moveTo>
                      <a:lnTo>
                        <a:pt x="34225" y="0"/>
                      </a:lnTo>
                      <a:lnTo>
                        <a:pt x="34225" y="6672"/>
                      </a:lnTo>
                      <a:lnTo>
                        <a:pt x="6105" y="6672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190;p16">
                  <a:extLst>
                    <a:ext uri="{FF2B5EF4-FFF2-40B4-BE49-F238E27FC236}">
                      <a16:creationId xmlns:a16="http://schemas.microsoft.com/office/drawing/2014/main" id="{97240D40-BD9E-4B1C-8AA3-A069CE694CB0}"/>
                    </a:ext>
                  </a:extLst>
                </p:cNvPr>
                <p:cNvSpPr/>
                <p:nvPr/>
              </p:nvSpPr>
              <p:spPr>
                <a:xfrm>
                  <a:off x="1715662" y="4031632"/>
                  <a:ext cx="291395" cy="29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78" h="14678" extrusionOk="0">
                      <a:moveTo>
                        <a:pt x="7339" y="0"/>
                      </a:moveTo>
                      <a:cubicBezTo>
                        <a:pt x="3269" y="0"/>
                        <a:pt x="0" y="3303"/>
                        <a:pt x="0" y="7339"/>
                      </a:cubicBezTo>
                      <a:cubicBezTo>
                        <a:pt x="0" y="11408"/>
                        <a:pt x="3269" y="14677"/>
                        <a:pt x="7339" y="14677"/>
                      </a:cubicBezTo>
                      <a:cubicBezTo>
                        <a:pt x="11409" y="14677"/>
                        <a:pt x="14678" y="11408"/>
                        <a:pt x="14678" y="7339"/>
                      </a:cubicBezTo>
                      <a:cubicBezTo>
                        <a:pt x="14678" y="3303"/>
                        <a:pt x="11409" y="0"/>
                        <a:pt x="73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0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191;p16">
                  <a:extLst>
                    <a:ext uri="{FF2B5EF4-FFF2-40B4-BE49-F238E27FC236}">
                      <a16:creationId xmlns:a16="http://schemas.microsoft.com/office/drawing/2014/main" id="{CF7FE146-F69C-48F9-BBE1-640D5D31C884}"/>
                    </a:ext>
                  </a:extLst>
                </p:cNvPr>
                <p:cNvSpPr/>
                <p:nvPr/>
              </p:nvSpPr>
              <p:spPr>
                <a:xfrm>
                  <a:off x="1752091" y="4077973"/>
                  <a:ext cx="218536" cy="199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8" h="10043" extrusionOk="0">
                      <a:moveTo>
                        <a:pt x="5516" y="0"/>
                      </a:moveTo>
                      <a:cubicBezTo>
                        <a:pt x="3238" y="0"/>
                        <a:pt x="1177" y="1556"/>
                        <a:pt x="634" y="3871"/>
                      </a:cubicBezTo>
                      <a:cubicBezTo>
                        <a:pt x="0" y="6573"/>
                        <a:pt x="1668" y="9275"/>
                        <a:pt x="4337" y="9908"/>
                      </a:cubicBezTo>
                      <a:cubicBezTo>
                        <a:pt x="4724" y="9999"/>
                        <a:pt x="5111" y="10043"/>
                        <a:pt x="5492" y="10043"/>
                      </a:cubicBezTo>
                      <a:cubicBezTo>
                        <a:pt x="7771" y="10043"/>
                        <a:pt x="9831" y="8487"/>
                        <a:pt x="10374" y="6172"/>
                      </a:cubicBezTo>
                      <a:cubicBezTo>
                        <a:pt x="11008" y="3470"/>
                        <a:pt x="9340" y="768"/>
                        <a:pt x="6672" y="135"/>
                      </a:cubicBezTo>
                      <a:cubicBezTo>
                        <a:pt x="6284" y="44"/>
                        <a:pt x="5897" y="0"/>
                        <a:pt x="55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192;p16">
                  <a:extLst>
                    <a:ext uri="{FF2B5EF4-FFF2-40B4-BE49-F238E27FC236}">
                      <a16:creationId xmlns:a16="http://schemas.microsoft.com/office/drawing/2014/main" id="{98162A3E-F885-4596-AC77-3D0E4B39B4A3}"/>
                    </a:ext>
                  </a:extLst>
                </p:cNvPr>
                <p:cNvSpPr/>
                <p:nvPr/>
              </p:nvSpPr>
              <p:spPr>
                <a:xfrm>
                  <a:off x="1672621" y="3988586"/>
                  <a:ext cx="378150" cy="188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48" h="9507" extrusionOk="0">
                      <a:moveTo>
                        <a:pt x="9507" y="0"/>
                      </a:moveTo>
                      <a:cubicBezTo>
                        <a:pt x="7439" y="0"/>
                        <a:pt x="5538" y="634"/>
                        <a:pt x="3970" y="1768"/>
                      </a:cubicBezTo>
                      <a:cubicBezTo>
                        <a:pt x="1568" y="3503"/>
                        <a:pt x="0" y="6305"/>
                        <a:pt x="0" y="9507"/>
                      </a:cubicBezTo>
                      <a:lnTo>
                        <a:pt x="2168" y="9507"/>
                      </a:lnTo>
                      <a:cubicBezTo>
                        <a:pt x="2168" y="7672"/>
                        <a:pt x="2836" y="5971"/>
                        <a:pt x="3970" y="4703"/>
                      </a:cubicBezTo>
                      <a:cubicBezTo>
                        <a:pt x="5304" y="3136"/>
                        <a:pt x="7305" y="2168"/>
                        <a:pt x="9507" y="2168"/>
                      </a:cubicBezTo>
                      <a:cubicBezTo>
                        <a:pt x="13577" y="2168"/>
                        <a:pt x="16846" y="5471"/>
                        <a:pt x="16846" y="9507"/>
                      </a:cubicBezTo>
                      <a:lnTo>
                        <a:pt x="19047" y="9507"/>
                      </a:lnTo>
                      <a:cubicBezTo>
                        <a:pt x="19047" y="4270"/>
                        <a:pt x="14777" y="0"/>
                        <a:pt x="950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193;p16">
                  <a:extLst>
                    <a:ext uri="{FF2B5EF4-FFF2-40B4-BE49-F238E27FC236}">
                      <a16:creationId xmlns:a16="http://schemas.microsoft.com/office/drawing/2014/main" id="{3DAFD89E-EB46-4CD4-B810-CBBBDFF0474E}"/>
                    </a:ext>
                  </a:extLst>
                </p:cNvPr>
                <p:cNvSpPr/>
                <p:nvPr/>
              </p:nvSpPr>
              <p:spPr>
                <a:xfrm>
                  <a:off x="2575890" y="4044875"/>
                  <a:ext cx="682767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2" h="1" fill="none" extrusionOk="0">
                      <a:moveTo>
                        <a:pt x="0" y="0"/>
                      </a:moveTo>
                      <a:lnTo>
                        <a:pt x="34392" y="0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194;p16">
                  <a:extLst>
                    <a:ext uri="{FF2B5EF4-FFF2-40B4-BE49-F238E27FC236}">
                      <a16:creationId xmlns:a16="http://schemas.microsoft.com/office/drawing/2014/main" id="{565A22DA-8E8B-4DC1-8E9B-02E452DFB4A9}"/>
                    </a:ext>
                  </a:extLst>
                </p:cNvPr>
                <p:cNvSpPr/>
                <p:nvPr/>
              </p:nvSpPr>
              <p:spPr>
                <a:xfrm>
                  <a:off x="2812969" y="4031632"/>
                  <a:ext cx="291395" cy="29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78" h="14678" extrusionOk="0">
                      <a:moveTo>
                        <a:pt x="7339" y="0"/>
                      </a:moveTo>
                      <a:cubicBezTo>
                        <a:pt x="3269" y="0"/>
                        <a:pt x="0" y="3303"/>
                        <a:pt x="0" y="7339"/>
                      </a:cubicBezTo>
                      <a:cubicBezTo>
                        <a:pt x="0" y="11408"/>
                        <a:pt x="3269" y="14677"/>
                        <a:pt x="7339" y="14677"/>
                      </a:cubicBezTo>
                      <a:cubicBezTo>
                        <a:pt x="11408" y="14677"/>
                        <a:pt x="14677" y="11408"/>
                        <a:pt x="14677" y="7339"/>
                      </a:cubicBezTo>
                      <a:cubicBezTo>
                        <a:pt x="14677" y="3303"/>
                        <a:pt x="11408" y="0"/>
                        <a:pt x="73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0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195;p16">
                  <a:extLst>
                    <a:ext uri="{FF2B5EF4-FFF2-40B4-BE49-F238E27FC236}">
                      <a16:creationId xmlns:a16="http://schemas.microsoft.com/office/drawing/2014/main" id="{EFB31423-D5C0-4FD0-AABE-112195F58932}"/>
                    </a:ext>
                  </a:extLst>
                </p:cNvPr>
                <p:cNvSpPr/>
                <p:nvPr/>
              </p:nvSpPr>
              <p:spPr>
                <a:xfrm>
                  <a:off x="2849378" y="4077814"/>
                  <a:ext cx="218556" cy="199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9" h="10025" extrusionOk="0">
                      <a:moveTo>
                        <a:pt x="5492" y="1"/>
                      </a:moveTo>
                      <a:cubicBezTo>
                        <a:pt x="4212" y="1"/>
                        <a:pt x="2936" y="493"/>
                        <a:pt x="1969" y="1477"/>
                      </a:cubicBezTo>
                      <a:cubicBezTo>
                        <a:pt x="1" y="3445"/>
                        <a:pt x="1" y="6614"/>
                        <a:pt x="1969" y="8549"/>
                      </a:cubicBezTo>
                      <a:cubicBezTo>
                        <a:pt x="2936" y="9533"/>
                        <a:pt x="4212" y="10025"/>
                        <a:pt x="5492" y="10025"/>
                      </a:cubicBezTo>
                      <a:cubicBezTo>
                        <a:pt x="6772" y="10025"/>
                        <a:pt x="8057" y="9533"/>
                        <a:pt x="9041" y="8549"/>
                      </a:cubicBezTo>
                      <a:cubicBezTo>
                        <a:pt x="11009" y="6614"/>
                        <a:pt x="11009" y="3445"/>
                        <a:pt x="9041" y="1477"/>
                      </a:cubicBezTo>
                      <a:cubicBezTo>
                        <a:pt x="8057" y="493"/>
                        <a:pt x="6772" y="1"/>
                        <a:pt x="54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196;p16">
                  <a:extLst>
                    <a:ext uri="{FF2B5EF4-FFF2-40B4-BE49-F238E27FC236}">
                      <a16:creationId xmlns:a16="http://schemas.microsoft.com/office/drawing/2014/main" id="{CBCFBC7C-48A6-4BA2-AD53-86CCBB0C9B32}"/>
                    </a:ext>
                  </a:extLst>
                </p:cNvPr>
                <p:cNvSpPr/>
                <p:nvPr/>
              </p:nvSpPr>
              <p:spPr>
                <a:xfrm>
                  <a:off x="2769254" y="3988586"/>
                  <a:ext cx="378806" cy="188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81" h="9507" extrusionOk="0">
                      <a:moveTo>
                        <a:pt x="9541" y="0"/>
                      </a:moveTo>
                      <a:cubicBezTo>
                        <a:pt x="7473" y="0"/>
                        <a:pt x="5571" y="634"/>
                        <a:pt x="4004" y="1768"/>
                      </a:cubicBezTo>
                      <a:cubicBezTo>
                        <a:pt x="1568" y="3503"/>
                        <a:pt x="1" y="6305"/>
                        <a:pt x="1" y="9507"/>
                      </a:cubicBezTo>
                      <a:lnTo>
                        <a:pt x="2202" y="9507"/>
                      </a:lnTo>
                      <a:cubicBezTo>
                        <a:pt x="2202" y="7672"/>
                        <a:pt x="2869" y="5971"/>
                        <a:pt x="4004" y="4703"/>
                      </a:cubicBezTo>
                      <a:cubicBezTo>
                        <a:pt x="5338" y="3136"/>
                        <a:pt x="7339" y="2168"/>
                        <a:pt x="9541" y="2168"/>
                      </a:cubicBezTo>
                      <a:cubicBezTo>
                        <a:pt x="13577" y="2168"/>
                        <a:pt x="16879" y="5471"/>
                        <a:pt x="16879" y="9507"/>
                      </a:cubicBezTo>
                      <a:lnTo>
                        <a:pt x="19081" y="9507"/>
                      </a:lnTo>
                      <a:cubicBezTo>
                        <a:pt x="19081" y="4270"/>
                        <a:pt x="14811" y="0"/>
                        <a:pt x="954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197;p16">
                  <a:extLst>
                    <a:ext uri="{FF2B5EF4-FFF2-40B4-BE49-F238E27FC236}">
                      <a16:creationId xmlns:a16="http://schemas.microsoft.com/office/drawing/2014/main" id="{3F655399-B56C-4B82-A6C3-570FFD79D559}"/>
                    </a:ext>
                  </a:extLst>
                </p:cNvPr>
                <p:cNvSpPr/>
                <p:nvPr/>
              </p:nvSpPr>
              <p:spPr>
                <a:xfrm>
                  <a:off x="2460666" y="3497810"/>
                  <a:ext cx="68233" cy="16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7" h="8173" extrusionOk="0">
                      <a:moveTo>
                        <a:pt x="1701" y="0"/>
                      </a:moveTo>
                      <a:cubicBezTo>
                        <a:pt x="767" y="0"/>
                        <a:pt x="0" y="768"/>
                        <a:pt x="0" y="1702"/>
                      </a:cubicBezTo>
                      <a:lnTo>
                        <a:pt x="0" y="8173"/>
                      </a:lnTo>
                      <a:lnTo>
                        <a:pt x="3436" y="8173"/>
                      </a:lnTo>
                      <a:lnTo>
                        <a:pt x="3436" y="1702"/>
                      </a:lnTo>
                      <a:cubicBezTo>
                        <a:pt x="3436" y="768"/>
                        <a:pt x="2669" y="0"/>
                        <a:pt x="170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198;p16">
                  <a:extLst>
                    <a:ext uri="{FF2B5EF4-FFF2-40B4-BE49-F238E27FC236}">
                      <a16:creationId xmlns:a16="http://schemas.microsoft.com/office/drawing/2014/main" id="{700BE9F5-6AD7-4C84-A716-BBF17F6D9CA7}"/>
                    </a:ext>
                  </a:extLst>
                </p:cNvPr>
                <p:cNvSpPr/>
                <p:nvPr/>
              </p:nvSpPr>
              <p:spPr>
                <a:xfrm>
                  <a:off x="2494435" y="3454764"/>
                  <a:ext cx="20" cy="44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236" fill="none" extrusionOk="0">
                      <a:moveTo>
                        <a:pt x="0" y="0"/>
                      </a:moveTo>
                      <a:lnTo>
                        <a:pt x="0" y="2235"/>
                      </a:lnTo>
                    </a:path>
                  </a:pathLst>
                </a:custGeom>
                <a:noFill/>
                <a:ln w="2085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199;p16">
                  <a:extLst>
                    <a:ext uri="{FF2B5EF4-FFF2-40B4-BE49-F238E27FC236}">
                      <a16:creationId xmlns:a16="http://schemas.microsoft.com/office/drawing/2014/main" id="{56278A6D-F730-4417-9C49-5872F40BDD89}"/>
                    </a:ext>
                  </a:extLst>
                </p:cNvPr>
                <p:cNvSpPr/>
                <p:nvPr/>
              </p:nvSpPr>
              <p:spPr>
                <a:xfrm>
                  <a:off x="2456696" y="3389858"/>
                  <a:ext cx="74189" cy="74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7" h="3737" extrusionOk="0">
                      <a:moveTo>
                        <a:pt x="1868" y="0"/>
                      </a:moveTo>
                      <a:cubicBezTo>
                        <a:pt x="834" y="0"/>
                        <a:pt x="0" y="834"/>
                        <a:pt x="0" y="1868"/>
                      </a:cubicBezTo>
                      <a:cubicBezTo>
                        <a:pt x="0" y="2902"/>
                        <a:pt x="834" y="3736"/>
                        <a:pt x="1868" y="3736"/>
                      </a:cubicBezTo>
                      <a:cubicBezTo>
                        <a:pt x="2902" y="3736"/>
                        <a:pt x="3736" y="2902"/>
                        <a:pt x="3736" y="1868"/>
                      </a:cubicBezTo>
                      <a:cubicBezTo>
                        <a:pt x="3736" y="834"/>
                        <a:pt x="2902" y="0"/>
                        <a:pt x="186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00;p16">
                  <a:extLst>
                    <a:ext uri="{FF2B5EF4-FFF2-40B4-BE49-F238E27FC236}">
                      <a16:creationId xmlns:a16="http://schemas.microsoft.com/office/drawing/2014/main" id="{2F1D7F6F-7898-4619-AE63-C97F0DF09F7A}"/>
                    </a:ext>
                  </a:extLst>
                </p:cNvPr>
                <p:cNvSpPr/>
                <p:nvPr/>
              </p:nvSpPr>
              <p:spPr>
                <a:xfrm>
                  <a:off x="2090477" y="3526957"/>
                  <a:ext cx="29818" cy="121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2" h="6138" extrusionOk="0">
                      <a:moveTo>
                        <a:pt x="734" y="0"/>
                      </a:moveTo>
                      <a:cubicBezTo>
                        <a:pt x="334" y="0"/>
                        <a:pt x="1" y="334"/>
                        <a:pt x="1" y="734"/>
                      </a:cubicBezTo>
                      <a:lnTo>
                        <a:pt x="1" y="5371"/>
                      </a:lnTo>
                      <a:cubicBezTo>
                        <a:pt x="1" y="5804"/>
                        <a:pt x="334" y="6138"/>
                        <a:pt x="734" y="6138"/>
                      </a:cubicBezTo>
                      <a:cubicBezTo>
                        <a:pt x="1168" y="6138"/>
                        <a:pt x="1502" y="5804"/>
                        <a:pt x="1502" y="5371"/>
                      </a:cubicBezTo>
                      <a:lnTo>
                        <a:pt x="1502" y="734"/>
                      </a:lnTo>
                      <a:cubicBezTo>
                        <a:pt x="1502" y="334"/>
                        <a:pt x="1168" y="0"/>
                        <a:pt x="734" y="0"/>
                      </a:cubicBezTo>
                      <a:close/>
                    </a:path>
                  </a:pathLst>
                </a:custGeom>
                <a:solidFill>
                  <a:srgbClr val="2A297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01;p16">
                  <a:extLst>
                    <a:ext uri="{FF2B5EF4-FFF2-40B4-BE49-F238E27FC236}">
                      <a16:creationId xmlns:a16="http://schemas.microsoft.com/office/drawing/2014/main" id="{5F60C93C-72DA-499B-8FB3-0F323681B949}"/>
                    </a:ext>
                  </a:extLst>
                </p:cNvPr>
                <p:cNvSpPr/>
                <p:nvPr/>
              </p:nvSpPr>
              <p:spPr>
                <a:xfrm>
                  <a:off x="2236829" y="3310379"/>
                  <a:ext cx="141727" cy="156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7906" extrusionOk="0">
                      <a:moveTo>
                        <a:pt x="1" y="0"/>
                      </a:moveTo>
                      <a:lnTo>
                        <a:pt x="1" y="4370"/>
                      </a:lnTo>
                      <a:cubicBezTo>
                        <a:pt x="1" y="6305"/>
                        <a:pt x="1602" y="7906"/>
                        <a:pt x="3536" y="7906"/>
                      </a:cubicBezTo>
                      <a:lnTo>
                        <a:pt x="3636" y="7906"/>
                      </a:lnTo>
                      <a:cubicBezTo>
                        <a:pt x="5571" y="7906"/>
                        <a:pt x="7139" y="6305"/>
                        <a:pt x="7139" y="4370"/>
                      </a:cubicBezTo>
                      <a:lnTo>
                        <a:pt x="7139" y="1701"/>
                      </a:lnTo>
                      <a:cubicBezTo>
                        <a:pt x="7139" y="767"/>
                        <a:pt x="6372" y="0"/>
                        <a:pt x="54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02;p16">
                  <a:extLst>
                    <a:ext uri="{FF2B5EF4-FFF2-40B4-BE49-F238E27FC236}">
                      <a16:creationId xmlns:a16="http://schemas.microsoft.com/office/drawing/2014/main" id="{12425528-E11C-47E3-8975-68CCC37EB4B3}"/>
                    </a:ext>
                  </a:extLst>
                </p:cNvPr>
                <p:cNvSpPr/>
                <p:nvPr/>
              </p:nvSpPr>
              <p:spPr>
                <a:xfrm>
                  <a:off x="2287156" y="3448788"/>
                  <a:ext cx="49036" cy="82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0" h="4171" extrusionOk="0">
                      <a:moveTo>
                        <a:pt x="1" y="1"/>
                      </a:moveTo>
                      <a:lnTo>
                        <a:pt x="1" y="4171"/>
                      </a:lnTo>
                      <a:lnTo>
                        <a:pt x="2469" y="4171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0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03;p16">
                  <a:extLst>
                    <a:ext uri="{FF2B5EF4-FFF2-40B4-BE49-F238E27FC236}">
                      <a16:creationId xmlns:a16="http://schemas.microsoft.com/office/drawing/2014/main" id="{A8AF9BBB-A6D3-4E49-8292-3EEA0676CB44}"/>
                    </a:ext>
                  </a:extLst>
                </p:cNvPr>
                <p:cNvSpPr/>
                <p:nvPr/>
              </p:nvSpPr>
              <p:spPr>
                <a:xfrm>
                  <a:off x="2287156" y="3454764"/>
                  <a:ext cx="49036" cy="2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0" h="1235" extrusionOk="0">
                      <a:moveTo>
                        <a:pt x="1" y="0"/>
                      </a:moveTo>
                      <a:lnTo>
                        <a:pt x="1" y="67"/>
                      </a:lnTo>
                      <a:cubicBezTo>
                        <a:pt x="67" y="167"/>
                        <a:pt x="101" y="267"/>
                        <a:pt x="167" y="334"/>
                      </a:cubicBezTo>
                      <a:cubicBezTo>
                        <a:pt x="501" y="867"/>
                        <a:pt x="1101" y="1234"/>
                        <a:pt x="1802" y="1234"/>
                      </a:cubicBezTo>
                      <a:cubicBezTo>
                        <a:pt x="2035" y="1234"/>
                        <a:pt x="2236" y="1201"/>
                        <a:pt x="2469" y="1101"/>
                      </a:cubicBezTo>
                      <a:lnTo>
                        <a:pt x="2469" y="34"/>
                      </a:lnTo>
                      <a:lnTo>
                        <a:pt x="246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204;p16">
                  <a:extLst>
                    <a:ext uri="{FF2B5EF4-FFF2-40B4-BE49-F238E27FC236}">
                      <a16:creationId xmlns:a16="http://schemas.microsoft.com/office/drawing/2014/main" id="{F95C817C-0CA8-41BD-A9FB-03D0FE19ECB2}"/>
                    </a:ext>
                  </a:extLst>
                </p:cNvPr>
                <p:cNvSpPr/>
                <p:nvPr/>
              </p:nvSpPr>
              <p:spPr>
                <a:xfrm>
                  <a:off x="2210346" y="3502436"/>
                  <a:ext cx="189413" cy="243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1" h="12243" extrusionOk="0">
                      <a:moveTo>
                        <a:pt x="5971" y="1"/>
                      </a:moveTo>
                      <a:cubicBezTo>
                        <a:pt x="2669" y="1"/>
                        <a:pt x="0" y="2669"/>
                        <a:pt x="0" y="5972"/>
                      </a:cubicBezTo>
                      <a:lnTo>
                        <a:pt x="0" y="12243"/>
                      </a:lnTo>
                      <a:lnTo>
                        <a:pt x="9540" y="12243"/>
                      </a:lnTo>
                      <a:lnTo>
                        <a:pt x="9540" y="3570"/>
                      </a:lnTo>
                      <a:cubicBezTo>
                        <a:pt x="9540" y="1602"/>
                        <a:pt x="7939" y="1"/>
                        <a:pt x="5971" y="1"/>
                      </a:cubicBezTo>
                      <a:close/>
                    </a:path>
                  </a:pathLst>
                </a:custGeom>
                <a:solidFill>
                  <a:srgbClr val="504FD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205;p16">
                  <a:extLst>
                    <a:ext uri="{FF2B5EF4-FFF2-40B4-BE49-F238E27FC236}">
                      <a16:creationId xmlns:a16="http://schemas.microsoft.com/office/drawing/2014/main" id="{534E6045-D579-4F87-8C18-E977705D60C6}"/>
                    </a:ext>
                  </a:extLst>
                </p:cNvPr>
                <p:cNvSpPr/>
                <p:nvPr/>
              </p:nvSpPr>
              <p:spPr>
                <a:xfrm>
                  <a:off x="2230874" y="3342822"/>
                  <a:ext cx="105318" cy="111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5" h="5639" extrusionOk="0">
                      <a:moveTo>
                        <a:pt x="467" y="1"/>
                      </a:moveTo>
                      <a:lnTo>
                        <a:pt x="467" y="2369"/>
                      </a:lnTo>
                      <a:lnTo>
                        <a:pt x="301" y="2369"/>
                      </a:lnTo>
                      <a:cubicBezTo>
                        <a:pt x="134" y="2369"/>
                        <a:pt x="0" y="2503"/>
                        <a:pt x="0" y="2703"/>
                      </a:cubicBezTo>
                      <a:cubicBezTo>
                        <a:pt x="0" y="2869"/>
                        <a:pt x="134" y="3003"/>
                        <a:pt x="301" y="3003"/>
                      </a:cubicBezTo>
                      <a:lnTo>
                        <a:pt x="467" y="3003"/>
                      </a:lnTo>
                      <a:cubicBezTo>
                        <a:pt x="467" y="5138"/>
                        <a:pt x="1201" y="5638"/>
                        <a:pt x="3269" y="5638"/>
                      </a:cubicBezTo>
                      <a:lnTo>
                        <a:pt x="5304" y="5638"/>
                      </a:lnTo>
                      <a:lnTo>
                        <a:pt x="530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0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206;p16">
                  <a:extLst>
                    <a:ext uri="{FF2B5EF4-FFF2-40B4-BE49-F238E27FC236}">
                      <a16:creationId xmlns:a16="http://schemas.microsoft.com/office/drawing/2014/main" id="{4F09EDE6-460F-4A66-9C26-0807717E6ECB}"/>
                    </a:ext>
                  </a:extLst>
                </p:cNvPr>
                <p:cNvSpPr/>
                <p:nvPr/>
              </p:nvSpPr>
              <p:spPr>
                <a:xfrm>
                  <a:off x="2332856" y="3412374"/>
                  <a:ext cx="88086" cy="88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4471" extrusionOk="0">
                      <a:moveTo>
                        <a:pt x="2235" y="0"/>
                      </a:moveTo>
                      <a:cubicBezTo>
                        <a:pt x="1001" y="0"/>
                        <a:pt x="0" y="1001"/>
                        <a:pt x="0" y="2235"/>
                      </a:cubicBezTo>
                      <a:cubicBezTo>
                        <a:pt x="0" y="3469"/>
                        <a:pt x="1001" y="4470"/>
                        <a:pt x="2235" y="4470"/>
                      </a:cubicBezTo>
                      <a:cubicBezTo>
                        <a:pt x="3436" y="4470"/>
                        <a:pt x="4437" y="3469"/>
                        <a:pt x="4437" y="2235"/>
                      </a:cubicBezTo>
                      <a:cubicBezTo>
                        <a:pt x="4437" y="1001"/>
                        <a:pt x="3436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207;p16">
                  <a:extLst>
                    <a:ext uri="{FF2B5EF4-FFF2-40B4-BE49-F238E27FC236}">
                      <a16:creationId xmlns:a16="http://schemas.microsoft.com/office/drawing/2014/main" id="{4EE162AD-1D15-4714-BD98-ACB8195FFD0B}"/>
                    </a:ext>
                  </a:extLst>
                </p:cNvPr>
                <p:cNvSpPr/>
                <p:nvPr/>
              </p:nvSpPr>
              <p:spPr>
                <a:xfrm>
                  <a:off x="2200400" y="3298446"/>
                  <a:ext cx="74189" cy="74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7" h="3737" extrusionOk="0">
                      <a:moveTo>
                        <a:pt x="1869" y="1"/>
                      </a:moveTo>
                      <a:cubicBezTo>
                        <a:pt x="835" y="1"/>
                        <a:pt x="1" y="835"/>
                        <a:pt x="1" y="1869"/>
                      </a:cubicBezTo>
                      <a:cubicBezTo>
                        <a:pt x="1" y="2903"/>
                        <a:pt x="835" y="3737"/>
                        <a:pt x="1869" y="3737"/>
                      </a:cubicBezTo>
                      <a:cubicBezTo>
                        <a:pt x="2903" y="3737"/>
                        <a:pt x="3737" y="2903"/>
                        <a:pt x="3737" y="1869"/>
                      </a:cubicBezTo>
                      <a:cubicBezTo>
                        <a:pt x="3737" y="835"/>
                        <a:pt x="2903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08;p16">
                  <a:extLst>
                    <a:ext uri="{FF2B5EF4-FFF2-40B4-BE49-F238E27FC236}">
                      <a16:creationId xmlns:a16="http://schemas.microsoft.com/office/drawing/2014/main" id="{757A957B-1ED2-4CE2-BCEA-8B680EFF8ADF}"/>
                    </a:ext>
                  </a:extLst>
                </p:cNvPr>
                <p:cNvSpPr/>
                <p:nvPr/>
              </p:nvSpPr>
              <p:spPr>
                <a:xfrm>
                  <a:off x="2249416" y="3322193"/>
                  <a:ext cx="119869" cy="94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4758" extrusionOk="0">
                      <a:moveTo>
                        <a:pt x="1807" y="0"/>
                      </a:moveTo>
                      <a:cubicBezTo>
                        <a:pt x="1437" y="0"/>
                        <a:pt x="1064" y="37"/>
                        <a:pt x="701" y="106"/>
                      </a:cubicBezTo>
                      <a:cubicBezTo>
                        <a:pt x="501" y="139"/>
                        <a:pt x="267" y="206"/>
                        <a:pt x="134" y="373"/>
                      </a:cubicBezTo>
                      <a:cubicBezTo>
                        <a:pt x="89" y="417"/>
                        <a:pt x="63" y="480"/>
                        <a:pt x="56" y="547"/>
                      </a:cubicBezTo>
                      <a:lnTo>
                        <a:pt x="56" y="547"/>
                      </a:lnTo>
                      <a:lnTo>
                        <a:pt x="34" y="506"/>
                      </a:lnTo>
                      <a:lnTo>
                        <a:pt x="34" y="506"/>
                      </a:lnTo>
                      <a:cubicBezTo>
                        <a:pt x="0" y="806"/>
                        <a:pt x="267" y="1106"/>
                        <a:pt x="501" y="1307"/>
                      </a:cubicBezTo>
                      <a:cubicBezTo>
                        <a:pt x="1668" y="2474"/>
                        <a:pt x="2869" y="3608"/>
                        <a:pt x="4237" y="4476"/>
                      </a:cubicBezTo>
                      <a:cubicBezTo>
                        <a:pt x="4462" y="4617"/>
                        <a:pt x="4712" y="4757"/>
                        <a:pt x="4965" y="4757"/>
                      </a:cubicBezTo>
                      <a:cubicBezTo>
                        <a:pt x="5011" y="4757"/>
                        <a:pt x="5057" y="4753"/>
                        <a:pt x="5104" y="4742"/>
                      </a:cubicBezTo>
                      <a:cubicBezTo>
                        <a:pt x="5471" y="4642"/>
                        <a:pt x="5671" y="4275"/>
                        <a:pt x="5771" y="3908"/>
                      </a:cubicBezTo>
                      <a:cubicBezTo>
                        <a:pt x="6038" y="2674"/>
                        <a:pt x="5337" y="1373"/>
                        <a:pt x="4303" y="706"/>
                      </a:cubicBezTo>
                      <a:cubicBezTo>
                        <a:pt x="3574" y="212"/>
                        <a:pt x="2695" y="0"/>
                        <a:pt x="180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09;p16">
                  <a:extLst>
                    <a:ext uri="{FF2B5EF4-FFF2-40B4-BE49-F238E27FC236}">
                      <a16:creationId xmlns:a16="http://schemas.microsoft.com/office/drawing/2014/main" id="{AF030821-D08A-403A-A88E-8247A8166A85}"/>
                    </a:ext>
                  </a:extLst>
                </p:cNvPr>
                <p:cNvSpPr/>
                <p:nvPr/>
              </p:nvSpPr>
              <p:spPr>
                <a:xfrm>
                  <a:off x="2302382" y="3382572"/>
                  <a:ext cx="30493" cy="29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502" extrusionOk="0">
                      <a:moveTo>
                        <a:pt x="768" y="0"/>
                      </a:moveTo>
                      <a:cubicBezTo>
                        <a:pt x="334" y="0"/>
                        <a:pt x="1" y="334"/>
                        <a:pt x="1" y="734"/>
                      </a:cubicBezTo>
                      <a:cubicBezTo>
                        <a:pt x="1" y="1168"/>
                        <a:pt x="334" y="1501"/>
                        <a:pt x="768" y="1501"/>
                      </a:cubicBezTo>
                      <a:cubicBezTo>
                        <a:pt x="1168" y="1501"/>
                        <a:pt x="1535" y="1168"/>
                        <a:pt x="1535" y="734"/>
                      </a:cubicBezTo>
                      <a:cubicBezTo>
                        <a:pt x="1535" y="334"/>
                        <a:pt x="1168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0;p16">
                  <a:extLst>
                    <a:ext uri="{FF2B5EF4-FFF2-40B4-BE49-F238E27FC236}">
                      <a16:creationId xmlns:a16="http://schemas.microsoft.com/office/drawing/2014/main" id="{75625C50-74DB-425A-9B83-7253CD06240C}"/>
                    </a:ext>
                  </a:extLst>
                </p:cNvPr>
                <p:cNvSpPr/>
                <p:nvPr/>
              </p:nvSpPr>
              <p:spPr>
                <a:xfrm>
                  <a:off x="2083191" y="3558249"/>
                  <a:ext cx="88105" cy="77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8" h="3925" extrusionOk="0">
                      <a:moveTo>
                        <a:pt x="2598" y="0"/>
                      </a:moveTo>
                      <a:cubicBezTo>
                        <a:pt x="2494" y="0"/>
                        <a:pt x="2386" y="42"/>
                        <a:pt x="2302" y="125"/>
                      </a:cubicBezTo>
                      <a:cubicBezTo>
                        <a:pt x="2169" y="259"/>
                        <a:pt x="2169" y="526"/>
                        <a:pt x="2302" y="659"/>
                      </a:cubicBezTo>
                      <a:lnTo>
                        <a:pt x="2469" y="826"/>
                      </a:lnTo>
                      <a:cubicBezTo>
                        <a:pt x="2402" y="826"/>
                        <a:pt x="2369" y="859"/>
                        <a:pt x="2336" y="859"/>
                      </a:cubicBezTo>
                      <a:lnTo>
                        <a:pt x="1535" y="325"/>
                      </a:lnTo>
                      <a:cubicBezTo>
                        <a:pt x="1482" y="286"/>
                        <a:pt x="1419" y="267"/>
                        <a:pt x="1356" y="267"/>
                      </a:cubicBezTo>
                      <a:cubicBezTo>
                        <a:pt x="1259" y="267"/>
                        <a:pt x="1162" y="311"/>
                        <a:pt x="1101" y="392"/>
                      </a:cubicBezTo>
                      <a:cubicBezTo>
                        <a:pt x="1001" y="526"/>
                        <a:pt x="1035" y="726"/>
                        <a:pt x="1168" y="826"/>
                      </a:cubicBezTo>
                      <a:lnTo>
                        <a:pt x="1702" y="1193"/>
                      </a:lnTo>
                      <a:lnTo>
                        <a:pt x="1669" y="1193"/>
                      </a:lnTo>
                      <a:lnTo>
                        <a:pt x="768" y="592"/>
                      </a:lnTo>
                      <a:cubicBezTo>
                        <a:pt x="715" y="553"/>
                        <a:pt x="652" y="534"/>
                        <a:pt x="589" y="534"/>
                      </a:cubicBezTo>
                      <a:cubicBezTo>
                        <a:pt x="492" y="534"/>
                        <a:pt x="395" y="578"/>
                        <a:pt x="334" y="659"/>
                      </a:cubicBezTo>
                      <a:cubicBezTo>
                        <a:pt x="234" y="792"/>
                        <a:pt x="301" y="993"/>
                        <a:pt x="434" y="1093"/>
                      </a:cubicBezTo>
                      <a:lnTo>
                        <a:pt x="1335" y="1693"/>
                      </a:lnTo>
                      <a:cubicBezTo>
                        <a:pt x="1335" y="1693"/>
                        <a:pt x="1302" y="1726"/>
                        <a:pt x="1302" y="1726"/>
                      </a:cubicBezTo>
                      <a:lnTo>
                        <a:pt x="534" y="1193"/>
                      </a:lnTo>
                      <a:cubicBezTo>
                        <a:pt x="484" y="1155"/>
                        <a:pt x="425" y="1136"/>
                        <a:pt x="365" y="1136"/>
                      </a:cubicBezTo>
                      <a:cubicBezTo>
                        <a:pt x="265" y="1136"/>
                        <a:pt x="163" y="1189"/>
                        <a:pt x="101" y="1293"/>
                      </a:cubicBezTo>
                      <a:cubicBezTo>
                        <a:pt x="1" y="1426"/>
                        <a:pt x="67" y="1593"/>
                        <a:pt x="201" y="1693"/>
                      </a:cubicBezTo>
                      <a:lnTo>
                        <a:pt x="1168" y="2360"/>
                      </a:lnTo>
                      <a:cubicBezTo>
                        <a:pt x="1168" y="2394"/>
                        <a:pt x="1168" y="2394"/>
                        <a:pt x="1168" y="2427"/>
                      </a:cubicBezTo>
                      <a:lnTo>
                        <a:pt x="701" y="2093"/>
                      </a:lnTo>
                      <a:cubicBezTo>
                        <a:pt x="649" y="2054"/>
                        <a:pt x="586" y="2035"/>
                        <a:pt x="522" y="2035"/>
                      </a:cubicBezTo>
                      <a:cubicBezTo>
                        <a:pt x="425" y="2035"/>
                        <a:pt x="328" y="2079"/>
                        <a:pt x="268" y="2160"/>
                      </a:cubicBezTo>
                      <a:cubicBezTo>
                        <a:pt x="167" y="2294"/>
                        <a:pt x="201" y="2494"/>
                        <a:pt x="368" y="2594"/>
                      </a:cubicBezTo>
                      <a:lnTo>
                        <a:pt x="1568" y="3428"/>
                      </a:lnTo>
                      <a:cubicBezTo>
                        <a:pt x="1669" y="3528"/>
                        <a:pt x="1735" y="3594"/>
                        <a:pt x="1835" y="3661"/>
                      </a:cubicBezTo>
                      <a:cubicBezTo>
                        <a:pt x="2101" y="3839"/>
                        <a:pt x="2406" y="3924"/>
                        <a:pt x="2709" y="3924"/>
                      </a:cubicBezTo>
                      <a:cubicBezTo>
                        <a:pt x="3203" y="3924"/>
                        <a:pt x="3693" y="3695"/>
                        <a:pt x="4004" y="3261"/>
                      </a:cubicBezTo>
                      <a:cubicBezTo>
                        <a:pt x="4437" y="2594"/>
                        <a:pt x="4337" y="1760"/>
                        <a:pt x="3803" y="1259"/>
                      </a:cubicBezTo>
                      <a:cubicBezTo>
                        <a:pt x="3770" y="1126"/>
                        <a:pt x="3737" y="993"/>
                        <a:pt x="3637" y="893"/>
                      </a:cubicBezTo>
                      <a:cubicBezTo>
                        <a:pt x="3603" y="859"/>
                        <a:pt x="3570" y="826"/>
                        <a:pt x="3537" y="792"/>
                      </a:cubicBezTo>
                      <a:lnTo>
                        <a:pt x="2869" y="125"/>
                      </a:lnTo>
                      <a:cubicBezTo>
                        <a:pt x="2803" y="42"/>
                        <a:pt x="2703" y="0"/>
                        <a:pt x="259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0850" cap="rnd" cmpd="sng">
                  <a:solidFill>
                    <a:srgbClr val="2A297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1;p16">
                  <a:extLst>
                    <a:ext uri="{FF2B5EF4-FFF2-40B4-BE49-F238E27FC236}">
                      <a16:creationId xmlns:a16="http://schemas.microsoft.com/office/drawing/2014/main" id="{312596FA-431A-4E40-8422-60E2777B5CA2}"/>
                    </a:ext>
                  </a:extLst>
                </p:cNvPr>
                <p:cNvSpPr/>
                <p:nvPr/>
              </p:nvSpPr>
              <p:spPr>
                <a:xfrm>
                  <a:off x="2148764" y="3561386"/>
                  <a:ext cx="201979" cy="125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4" h="6306" fill="none" extrusionOk="0">
                      <a:moveTo>
                        <a:pt x="10174" y="1"/>
                      </a:moveTo>
                      <a:lnTo>
                        <a:pt x="5104" y="6305"/>
                      </a:lnTo>
                      <a:lnTo>
                        <a:pt x="0" y="2336"/>
                      </a:lnTo>
                    </a:path>
                  </a:pathLst>
                </a:custGeom>
                <a:noFill/>
                <a:ln w="73375" cap="rnd" cmpd="sng">
                  <a:solidFill>
                    <a:srgbClr val="504FD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2;p16">
                  <a:extLst>
                    <a:ext uri="{FF2B5EF4-FFF2-40B4-BE49-F238E27FC236}">
                      <a16:creationId xmlns:a16="http://schemas.microsoft.com/office/drawing/2014/main" id="{9DF342FE-24C4-4BC9-8400-2428409354D9}"/>
                    </a:ext>
                  </a:extLst>
                </p:cNvPr>
                <p:cNvSpPr/>
                <p:nvPr/>
              </p:nvSpPr>
              <p:spPr>
                <a:xfrm>
                  <a:off x="1808373" y="3309704"/>
                  <a:ext cx="105973" cy="7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3537" extrusionOk="0">
                      <a:moveTo>
                        <a:pt x="0" y="1"/>
                      </a:moveTo>
                      <a:lnTo>
                        <a:pt x="0" y="3537"/>
                      </a:lnTo>
                      <a:lnTo>
                        <a:pt x="5338" y="3537"/>
                      </a:lnTo>
                      <a:lnTo>
                        <a:pt x="53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3;p16">
                  <a:extLst>
                    <a:ext uri="{FF2B5EF4-FFF2-40B4-BE49-F238E27FC236}">
                      <a16:creationId xmlns:a16="http://schemas.microsoft.com/office/drawing/2014/main" id="{4C3F6C3C-6477-4016-BE82-65CC6DBE4B43}"/>
                    </a:ext>
                  </a:extLst>
                </p:cNvPr>
                <p:cNvSpPr/>
                <p:nvPr/>
              </p:nvSpPr>
              <p:spPr>
                <a:xfrm>
                  <a:off x="1808373" y="3378601"/>
                  <a:ext cx="56302" cy="70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3570" extrusionOk="0">
                      <a:moveTo>
                        <a:pt x="0" y="0"/>
                      </a:moveTo>
                      <a:lnTo>
                        <a:pt x="0" y="3569"/>
                      </a:lnTo>
                      <a:lnTo>
                        <a:pt x="2836" y="3569"/>
                      </a:lnTo>
                      <a:lnTo>
                        <a:pt x="283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4;p16">
                  <a:extLst>
                    <a:ext uri="{FF2B5EF4-FFF2-40B4-BE49-F238E27FC236}">
                      <a16:creationId xmlns:a16="http://schemas.microsoft.com/office/drawing/2014/main" id="{124E7906-8E53-4622-8FEA-BDB8EAA9FA86}"/>
                    </a:ext>
                  </a:extLst>
                </p:cNvPr>
                <p:cNvSpPr/>
                <p:nvPr/>
              </p:nvSpPr>
              <p:spPr>
                <a:xfrm>
                  <a:off x="1808373" y="3327593"/>
                  <a:ext cx="105973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1" extrusionOk="0">
                      <a:moveTo>
                        <a:pt x="5338" y="1"/>
                      </a:moveTo>
                      <a:lnTo>
                        <a:pt x="0" y="1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;p16">
                  <a:extLst>
                    <a:ext uri="{FF2B5EF4-FFF2-40B4-BE49-F238E27FC236}">
                      <a16:creationId xmlns:a16="http://schemas.microsoft.com/office/drawing/2014/main" id="{0DD2C5B2-9F6F-49A9-8920-26385B02E389}"/>
                    </a:ext>
                  </a:extLst>
                </p:cNvPr>
                <p:cNvSpPr/>
                <p:nvPr/>
              </p:nvSpPr>
              <p:spPr>
                <a:xfrm>
                  <a:off x="1808373" y="3327593"/>
                  <a:ext cx="105973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1" fill="none" extrusionOk="0">
                      <a:moveTo>
                        <a:pt x="5338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6;p16">
                  <a:extLst>
                    <a:ext uri="{FF2B5EF4-FFF2-40B4-BE49-F238E27FC236}">
                      <a16:creationId xmlns:a16="http://schemas.microsoft.com/office/drawing/2014/main" id="{DAE9634C-3FBF-46EC-A648-A2A2E19D474F}"/>
                    </a:ext>
                  </a:extLst>
                </p:cNvPr>
                <p:cNvSpPr/>
                <p:nvPr/>
              </p:nvSpPr>
              <p:spPr>
                <a:xfrm>
                  <a:off x="1809028" y="3327593"/>
                  <a:ext cx="25193" cy="43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2203" fill="none" extrusionOk="0">
                      <a:moveTo>
                        <a:pt x="1268" y="1"/>
                      </a:moveTo>
                      <a:lnTo>
                        <a:pt x="1268" y="2202"/>
                      </a:lnTo>
                      <a:lnTo>
                        <a:pt x="1" y="2202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17;p16">
                  <a:extLst>
                    <a:ext uri="{FF2B5EF4-FFF2-40B4-BE49-F238E27FC236}">
                      <a16:creationId xmlns:a16="http://schemas.microsoft.com/office/drawing/2014/main" id="{9AAE398B-5DF1-4F0B-9A59-50B5BD1183AF}"/>
                    </a:ext>
                  </a:extLst>
                </p:cNvPr>
                <p:cNvSpPr/>
                <p:nvPr/>
              </p:nvSpPr>
              <p:spPr>
                <a:xfrm>
                  <a:off x="1898444" y="3301107"/>
                  <a:ext cx="25828" cy="87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" h="4404" extrusionOk="0">
                      <a:moveTo>
                        <a:pt x="0" y="0"/>
                      </a:moveTo>
                      <a:lnTo>
                        <a:pt x="0" y="4403"/>
                      </a:lnTo>
                      <a:lnTo>
                        <a:pt x="1301" y="4403"/>
                      </a:lnTo>
                      <a:lnTo>
                        <a:pt x="1301" y="0"/>
                      </a:lnTo>
                      <a:close/>
                    </a:path>
                  </a:pathLst>
                </a:custGeom>
                <a:solidFill>
                  <a:srgbClr val="5656D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218;p16">
                  <a:extLst>
                    <a:ext uri="{FF2B5EF4-FFF2-40B4-BE49-F238E27FC236}">
                      <a16:creationId xmlns:a16="http://schemas.microsoft.com/office/drawing/2014/main" id="{03DDB922-323C-4F5A-B085-13336E541466}"/>
                    </a:ext>
                  </a:extLst>
                </p:cNvPr>
                <p:cNvSpPr/>
                <p:nvPr/>
              </p:nvSpPr>
              <p:spPr>
                <a:xfrm>
                  <a:off x="1497780" y="3456075"/>
                  <a:ext cx="357623" cy="265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14" h="13378" extrusionOk="0">
                      <a:moveTo>
                        <a:pt x="3170" y="1"/>
                      </a:moveTo>
                      <a:lnTo>
                        <a:pt x="1" y="2703"/>
                      </a:lnTo>
                      <a:lnTo>
                        <a:pt x="8440" y="12643"/>
                      </a:lnTo>
                      <a:cubicBezTo>
                        <a:pt x="8841" y="13144"/>
                        <a:pt x="9441" y="13377"/>
                        <a:pt x="10041" y="13377"/>
                      </a:cubicBezTo>
                      <a:cubicBezTo>
                        <a:pt x="10275" y="13377"/>
                        <a:pt x="10508" y="13344"/>
                        <a:pt x="10742" y="13277"/>
                      </a:cubicBezTo>
                      <a:lnTo>
                        <a:pt x="18014" y="10742"/>
                      </a:lnTo>
                      <a:lnTo>
                        <a:pt x="16646" y="6806"/>
                      </a:lnTo>
                      <a:lnTo>
                        <a:pt x="10709" y="8874"/>
                      </a:lnTo>
                      <a:lnTo>
                        <a:pt x="317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219;p16">
                  <a:extLst>
                    <a:ext uri="{FF2B5EF4-FFF2-40B4-BE49-F238E27FC236}">
                      <a16:creationId xmlns:a16="http://schemas.microsoft.com/office/drawing/2014/main" id="{249E4280-5247-4016-BFF5-B44A68380DAF}"/>
                    </a:ext>
                  </a:extLst>
                </p:cNvPr>
                <p:cNvSpPr/>
                <p:nvPr/>
              </p:nvSpPr>
              <p:spPr>
                <a:xfrm>
                  <a:off x="1313688" y="4266079"/>
                  <a:ext cx="178831" cy="114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8" h="5772" extrusionOk="0">
                      <a:moveTo>
                        <a:pt x="1" y="1"/>
                      </a:moveTo>
                      <a:lnTo>
                        <a:pt x="1" y="2069"/>
                      </a:lnTo>
                      <a:lnTo>
                        <a:pt x="1" y="5772"/>
                      </a:lnTo>
                      <a:lnTo>
                        <a:pt x="9007" y="5772"/>
                      </a:lnTo>
                      <a:cubicBezTo>
                        <a:pt x="9007" y="3737"/>
                        <a:pt x="5071" y="2069"/>
                        <a:pt x="3003" y="2069"/>
                      </a:cubicBezTo>
                      <a:lnTo>
                        <a:pt x="3470" y="2069"/>
                      </a:lnTo>
                      <a:lnTo>
                        <a:pt x="347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220;p16">
                  <a:extLst>
                    <a:ext uri="{FF2B5EF4-FFF2-40B4-BE49-F238E27FC236}">
                      <a16:creationId xmlns:a16="http://schemas.microsoft.com/office/drawing/2014/main" id="{186EA55C-B456-404F-8610-6E9BA854C3EE}"/>
                    </a:ext>
                  </a:extLst>
                </p:cNvPr>
                <p:cNvSpPr/>
                <p:nvPr/>
              </p:nvSpPr>
              <p:spPr>
                <a:xfrm>
                  <a:off x="1672621" y="4266079"/>
                  <a:ext cx="178811" cy="114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7" h="5772" extrusionOk="0">
                      <a:moveTo>
                        <a:pt x="0" y="1"/>
                      </a:moveTo>
                      <a:lnTo>
                        <a:pt x="0" y="2069"/>
                      </a:lnTo>
                      <a:lnTo>
                        <a:pt x="0" y="5772"/>
                      </a:lnTo>
                      <a:lnTo>
                        <a:pt x="9007" y="5772"/>
                      </a:lnTo>
                      <a:cubicBezTo>
                        <a:pt x="9007" y="3737"/>
                        <a:pt x="5071" y="2069"/>
                        <a:pt x="3036" y="2069"/>
                      </a:cubicBezTo>
                      <a:lnTo>
                        <a:pt x="3469" y="2069"/>
                      </a:lnTo>
                      <a:lnTo>
                        <a:pt x="346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221;p16">
                  <a:extLst>
                    <a:ext uri="{FF2B5EF4-FFF2-40B4-BE49-F238E27FC236}">
                      <a16:creationId xmlns:a16="http://schemas.microsoft.com/office/drawing/2014/main" id="{DB178813-CA9D-4303-A1D7-D0128147F832}"/>
                    </a:ext>
                  </a:extLst>
                </p:cNvPr>
                <p:cNvSpPr/>
                <p:nvPr/>
              </p:nvSpPr>
              <p:spPr>
                <a:xfrm>
                  <a:off x="1299791" y="3713713"/>
                  <a:ext cx="275493" cy="572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7" h="28822" extrusionOk="0">
                      <a:moveTo>
                        <a:pt x="6572" y="1"/>
                      </a:moveTo>
                      <a:lnTo>
                        <a:pt x="0" y="27821"/>
                      </a:lnTo>
                      <a:lnTo>
                        <a:pt x="4904" y="28821"/>
                      </a:lnTo>
                      <a:lnTo>
                        <a:pt x="13877" y="1735"/>
                      </a:lnTo>
                      <a:lnTo>
                        <a:pt x="657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0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222;p16">
                  <a:extLst>
                    <a:ext uri="{FF2B5EF4-FFF2-40B4-BE49-F238E27FC236}">
                      <a16:creationId xmlns:a16="http://schemas.microsoft.com/office/drawing/2014/main" id="{C85C668D-A075-48D5-83DF-C2D5173CAC2C}"/>
                    </a:ext>
                  </a:extLst>
                </p:cNvPr>
                <p:cNvSpPr/>
                <p:nvPr/>
              </p:nvSpPr>
              <p:spPr>
                <a:xfrm>
                  <a:off x="1451425" y="3680595"/>
                  <a:ext cx="309282" cy="605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79" h="30490" extrusionOk="0">
                      <a:moveTo>
                        <a:pt x="7406" y="1"/>
                      </a:moveTo>
                      <a:lnTo>
                        <a:pt x="1" y="3103"/>
                      </a:lnTo>
                      <a:lnTo>
                        <a:pt x="10342" y="29922"/>
                      </a:lnTo>
                      <a:lnTo>
                        <a:pt x="15579" y="30489"/>
                      </a:lnTo>
                      <a:lnTo>
                        <a:pt x="15579" y="30489"/>
                      </a:lnTo>
                      <a:lnTo>
                        <a:pt x="740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0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223;p16">
                  <a:extLst>
                    <a:ext uri="{FF2B5EF4-FFF2-40B4-BE49-F238E27FC236}">
                      <a16:creationId xmlns:a16="http://schemas.microsoft.com/office/drawing/2014/main" id="{1FBB56FD-7B43-4C46-B477-7C678BEEA81D}"/>
                    </a:ext>
                  </a:extLst>
                </p:cNvPr>
                <p:cNvSpPr/>
                <p:nvPr/>
              </p:nvSpPr>
              <p:spPr>
                <a:xfrm>
                  <a:off x="1516323" y="3381897"/>
                  <a:ext cx="68908" cy="10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" h="5405" extrusionOk="0">
                      <a:moveTo>
                        <a:pt x="435" y="1"/>
                      </a:moveTo>
                      <a:lnTo>
                        <a:pt x="1" y="5138"/>
                      </a:lnTo>
                      <a:lnTo>
                        <a:pt x="3003" y="5405"/>
                      </a:lnTo>
                      <a:lnTo>
                        <a:pt x="3470" y="268"/>
                      </a:lnTo>
                      <a:lnTo>
                        <a:pt x="43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0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224;p16">
                  <a:extLst>
                    <a:ext uri="{FF2B5EF4-FFF2-40B4-BE49-F238E27FC236}">
                      <a16:creationId xmlns:a16="http://schemas.microsoft.com/office/drawing/2014/main" id="{F58F8A14-4DF7-49A9-AC27-5FD7ACC13CE3}"/>
                    </a:ext>
                  </a:extLst>
                </p:cNvPr>
                <p:cNvSpPr/>
                <p:nvPr/>
              </p:nvSpPr>
              <p:spPr>
                <a:xfrm>
                  <a:off x="1522298" y="3389858"/>
                  <a:ext cx="62257" cy="31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6" h="1576" extrusionOk="0">
                      <a:moveTo>
                        <a:pt x="134" y="0"/>
                      </a:moveTo>
                      <a:lnTo>
                        <a:pt x="0" y="1368"/>
                      </a:lnTo>
                      <a:cubicBezTo>
                        <a:pt x="234" y="1468"/>
                        <a:pt x="534" y="1535"/>
                        <a:pt x="801" y="1568"/>
                      </a:cubicBezTo>
                      <a:cubicBezTo>
                        <a:pt x="866" y="1573"/>
                        <a:pt x="931" y="1576"/>
                        <a:pt x="996" y="1576"/>
                      </a:cubicBezTo>
                      <a:cubicBezTo>
                        <a:pt x="1758" y="1576"/>
                        <a:pt x="2474" y="1221"/>
                        <a:pt x="2936" y="667"/>
                      </a:cubicBezTo>
                      <a:cubicBezTo>
                        <a:pt x="3002" y="567"/>
                        <a:pt x="3069" y="467"/>
                        <a:pt x="3136" y="334"/>
                      </a:cubicBezTo>
                      <a:lnTo>
                        <a:pt x="3136" y="267"/>
                      </a:lnTo>
                      <a:lnTo>
                        <a:pt x="13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225;p16">
                  <a:extLst>
                    <a:ext uri="{FF2B5EF4-FFF2-40B4-BE49-F238E27FC236}">
                      <a16:creationId xmlns:a16="http://schemas.microsoft.com/office/drawing/2014/main" id="{AD76EF3B-6F89-44D3-A522-AEDD09128C9D}"/>
                    </a:ext>
                  </a:extLst>
                </p:cNvPr>
                <p:cNvSpPr/>
                <p:nvPr/>
              </p:nvSpPr>
              <p:spPr>
                <a:xfrm>
                  <a:off x="1494485" y="3202924"/>
                  <a:ext cx="172201" cy="186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9402" extrusionOk="0">
                      <a:moveTo>
                        <a:pt x="2681" y="1"/>
                      </a:moveTo>
                      <a:cubicBezTo>
                        <a:pt x="1562" y="1"/>
                        <a:pt x="629" y="837"/>
                        <a:pt x="534" y="1943"/>
                      </a:cubicBezTo>
                      <a:lnTo>
                        <a:pt x="134" y="6346"/>
                      </a:lnTo>
                      <a:cubicBezTo>
                        <a:pt x="0" y="7847"/>
                        <a:pt x="1101" y="9182"/>
                        <a:pt x="2635" y="9315"/>
                      </a:cubicBezTo>
                      <a:lnTo>
                        <a:pt x="3469" y="9382"/>
                      </a:lnTo>
                      <a:cubicBezTo>
                        <a:pt x="3611" y="9395"/>
                        <a:pt x="3753" y="9402"/>
                        <a:pt x="3893" y="9402"/>
                      </a:cubicBezTo>
                      <a:cubicBezTo>
                        <a:pt x="6181" y="9402"/>
                        <a:pt x="8117" y="7638"/>
                        <a:pt x="8306" y="5312"/>
                      </a:cubicBezTo>
                      <a:lnTo>
                        <a:pt x="8573" y="2410"/>
                      </a:lnTo>
                      <a:cubicBezTo>
                        <a:pt x="8673" y="1376"/>
                        <a:pt x="7872" y="442"/>
                        <a:pt x="6838" y="342"/>
                      </a:cubicBezTo>
                      <a:lnTo>
                        <a:pt x="2869" y="8"/>
                      </a:lnTo>
                      <a:cubicBezTo>
                        <a:pt x="2806" y="3"/>
                        <a:pt x="2743" y="1"/>
                        <a:pt x="268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226;p16">
                  <a:extLst>
                    <a:ext uri="{FF2B5EF4-FFF2-40B4-BE49-F238E27FC236}">
                      <a16:creationId xmlns:a16="http://schemas.microsoft.com/office/drawing/2014/main" id="{5C3D9DAE-C293-4451-821A-180855424685}"/>
                    </a:ext>
                  </a:extLst>
                </p:cNvPr>
                <p:cNvSpPr/>
                <p:nvPr/>
              </p:nvSpPr>
              <p:spPr>
                <a:xfrm>
                  <a:off x="1524939" y="3251429"/>
                  <a:ext cx="138431" cy="145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7314" extrusionOk="0">
                      <a:moveTo>
                        <a:pt x="601" y="0"/>
                      </a:moveTo>
                      <a:lnTo>
                        <a:pt x="1" y="6972"/>
                      </a:lnTo>
                      <a:lnTo>
                        <a:pt x="3803" y="7306"/>
                      </a:lnTo>
                      <a:cubicBezTo>
                        <a:pt x="3864" y="7311"/>
                        <a:pt x="3925" y="7313"/>
                        <a:pt x="3985" y="7313"/>
                      </a:cubicBezTo>
                      <a:cubicBezTo>
                        <a:pt x="5107" y="7313"/>
                        <a:pt x="6043" y="6444"/>
                        <a:pt x="6138" y="5304"/>
                      </a:cubicBezTo>
                      <a:lnTo>
                        <a:pt x="6272" y="4003"/>
                      </a:lnTo>
                      <a:lnTo>
                        <a:pt x="6305" y="4003"/>
                      </a:lnTo>
                      <a:lnTo>
                        <a:pt x="6539" y="4037"/>
                      </a:lnTo>
                      <a:cubicBezTo>
                        <a:pt x="6739" y="4037"/>
                        <a:pt x="6939" y="3870"/>
                        <a:pt x="6972" y="3670"/>
                      </a:cubicBezTo>
                      <a:cubicBezTo>
                        <a:pt x="6972" y="3436"/>
                        <a:pt x="6805" y="3269"/>
                        <a:pt x="6605" y="3236"/>
                      </a:cubicBezTo>
                      <a:lnTo>
                        <a:pt x="6372" y="3203"/>
                      </a:lnTo>
                      <a:cubicBezTo>
                        <a:pt x="6372" y="3203"/>
                        <a:pt x="6338" y="3236"/>
                        <a:pt x="6338" y="3236"/>
                      </a:cubicBezTo>
                      <a:lnTo>
                        <a:pt x="6572" y="534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0850" cap="rnd" cmpd="sng">
                  <a:solidFill>
                    <a:srgbClr val="2A297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227;p16">
                  <a:extLst>
                    <a:ext uri="{FF2B5EF4-FFF2-40B4-BE49-F238E27FC236}">
                      <a16:creationId xmlns:a16="http://schemas.microsoft.com/office/drawing/2014/main" id="{D1219198-D1F7-4D45-B2D4-7C4CAC0827C4}"/>
                    </a:ext>
                  </a:extLst>
                </p:cNvPr>
                <p:cNvSpPr/>
                <p:nvPr/>
              </p:nvSpPr>
              <p:spPr>
                <a:xfrm>
                  <a:off x="1508382" y="3208205"/>
                  <a:ext cx="130490" cy="113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3" h="5740" extrusionOk="0">
                      <a:moveTo>
                        <a:pt x="2221" y="0"/>
                      </a:moveTo>
                      <a:cubicBezTo>
                        <a:pt x="1261" y="0"/>
                        <a:pt x="428" y="739"/>
                        <a:pt x="334" y="1744"/>
                      </a:cubicBezTo>
                      <a:lnTo>
                        <a:pt x="1" y="5547"/>
                      </a:lnTo>
                      <a:cubicBezTo>
                        <a:pt x="429" y="5672"/>
                        <a:pt x="877" y="5739"/>
                        <a:pt x="1344" y="5739"/>
                      </a:cubicBezTo>
                      <a:cubicBezTo>
                        <a:pt x="1749" y="5739"/>
                        <a:pt x="2169" y="5688"/>
                        <a:pt x="2603" y="5580"/>
                      </a:cubicBezTo>
                      <a:cubicBezTo>
                        <a:pt x="4804" y="5080"/>
                        <a:pt x="6372" y="3178"/>
                        <a:pt x="6539" y="910"/>
                      </a:cubicBezTo>
                      <a:cubicBezTo>
                        <a:pt x="6572" y="743"/>
                        <a:pt x="6572" y="543"/>
                        <a:pt x="6572" y="376"/>
                      </a:cubicBezTo>
                      <a:lnTo>
                        <a:pt x="2402" y="9"/>
                      </a:lnTo>
                      <a:cubicBezTo>
                        <a:pt x="2342" y="3"/>
                        <a:pt x="2281" y="0"/>
                        <a:pt x="222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228;p16">
                  <a:extLst>
                    <a:ext uri="{FF2B5EF4-FFF2-40B4-BE49-F238E27FC236}">
                      <a16:creationId xmlns:a16="http://schemas.microsoft.com/office/drawing/2014/main" id="{D0A87A9B-FF07-4A2B-A748-356739E4F7E4}"/>
                    </a:ext>
                  </a:extLst>
                </p:cNvPr>
                <p:cNvSpPr/>
                <p:nvPr/>
              </p:nvSpPr>
              <p:spPr>
                <a:xfrm>
                  <a:off x="1519638" y="3296461"/>
                  <a:ext cx="47050" cy="79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020" extrusionOk="0">
                      <a:moveTo>
                        <a:pt x="534" y="1"/>
                      </a:moveTo>
                      <a:lnTo>
                        <a:pt x="1" y="4004"/>
                      </a:lnTo>
                      <a:cubicBezTo>
                        <a:pt x="83" y="4015"/>
                        <a:pt x="165" y="4020"/>
                        <a:pt x="246" y="4020"/>
                      </a:cubicBezTo>
                      <a:cubicBezTo>
                        <a:pt x="1150" y="4020"/>
                        <a:pt x="1946" y="3354"/>
                        <a:pt x="2069" y="2436"/>
                      </a:cubicBezTo>
                      <a:lnTo>
                        <a:pt x="2369" y="234"/>
                      </a:lnTo>
                      <a:lnTo>
                        <a:pt x="53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229;p16">
                  <a:extLst>
                    <a:ext uri="{FF2B5EF4-FFF2-40B4-BE49-F238E27FC236}">
                      <a16:creationId xmlns:a16="http://schemas.microsoft.com/office/drawing/2014/main" id="{D14A10FB-235C-4FA3-9EEA-55CA40208E79}"/>
                    </a:ext>
                  </a:extLst>
                </p:cNvPr>
                <p:cNvSpPr/>
                <p:nvPr/>
              </p:nvSpPr>
              <p:spPr>
                <a:xfrm>
                  <a:off x="1554082" y="3288479"/>
                  <a:ext cx="39090" cy="37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906" extrusionOk="0">
                      <a:moveTo>
                        <a:pt x="1006" y="1"/>
                      </a:moveTo>
                      <a:cubicBezTo>
                        <a:pt x="501" y="1"/>
                        <a:pt x="98" y="389"/>
                        <a:pt x="34" y="870"/>
                      </a:cubicBezTo>
                      <a:cubicBezTo>
                        <a:pt x="0" y="1403"/>
                        <a:pt x="367" y="1870"/>
                        <a:pt x="901" y="1904"/>
                      </a:cubicBezTo>
                      <a:cubicBezTo>
                        <a:pt x="923" y="1905"/>
                        <a:pt x="946" y="1906"/>
                        <a:pt x="968" y="1906"/>
                      </a:cubicBezTo>
                      <a:cubicBezTo>
                        <a:pt x="1471" y="1906"/>
                        <a:pt x="1871" y="1548"/>
                        <a:pt x="1935" y="1037"/>
                      </a:cubicBezTo>
                      <a:cubicBezTo>
                        <a:pt x="1968" y="536"/>
                        <a:pt x="1601" y="69"/>
                        <a:pt x="1068" y="2"/>
                      </a:cubicBezTo>
                      <a:cubicBezTo>
                        <a:pt x="1047" y="1"/>
                        <a:pt x="1026" y="1"/>
                        <a:pt x="100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230;p16">
                  <a:extLst>
                    <a:ext uri="{FF2B5EF4-FFF2-40B4-BE49-F238E27FC236}">
                      <a16:creationId xmlns:a16="http://schemas.microsoft.com/office/drawing/2014/main" id="{0C98A598-0E45-4DBB-AA8E-D7C2262F814F}"/>
                    </a:ext>
                  </a:extLst>
                </p:cNvPr>
                <p:cNvSpPr/>
                <p:nvPr/>
              </p:nvSpPr>
              <p:spPr>
                <a:xfrm>
                  <a:off x="1552097" y="3204889"/>
                  <a:ext cx="134441" cy="61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2" h="3093" extrusionOk="0">
                      <a:moveTo>
                        <a:pt x="1459" y="0"/>
                      </a:moveTo>
                      <a:cubicBezTo>
                        <a:pt x="899" y="0"/>
                        <a:pt x="425" y="284"/>
                        <a:pt x="334" y="677"/>
                      </a:cubicBezTo>
                      <a:lnTo>
                        <a:pt x="67" y="2011"/>
                      </a:lnTo>
                      <a:cubicBezTo>
                        <a:pt x="0" y="2445"/>
                        <a:pt x="434" y="2811"/>
                        <a:pt x="1068" y="2878"/>
                      </a:cubicBezTo>
                      <a:lnTo>
                        <a:pt x="3136" y="3078"/>
                      </a:lnTo>
                      <a:cubicBezTo>
                        <a:pt x="3263" y="3088"/>
                        <a:pt x="3388" y="3093"/>
                        <a:pt x="3513" y="3093"/>
                      </a:cubicBezTo>
                      <a:cubicBezTo>
                        <a:pt x="5092" y="3093"/>
                        <a:pt x="6455" y="2326"/>
                        <a:pt x="6672" y="1244"/>
                      </a:cubicBezTo>
                      <a:cubicBezTo>
                        <a:pt x="6772" y="810"/>
                        <a:pt x="6338" y="410"/>
                        <a:pt x="5704" y="343"/>
                      </a:cubicBezTo>
                      <a:lnTo>
                        <a:pt x="1635" y="9"/>
                      </a:lnTo>
                      <a:cubicBezTo>
                        <a:pt x="1575" y="3"/>
                        <a:pt x="1517" y="0"/>
                        <a:pt x="145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231;p16">
                  <a:extLst>
                    <a:ext uri="{FF2B5EF4-FFF2-40B4-BE49-F238E27FC236}">
                      <a16:creationId xmlns:a16="http://schemas.microsoft.com/office/drawing/2014/main" id="{034FF652-F422-4B98-A853-2A99164D495D}"/>
                    </a:ext>
                  </a:extLst>
                </p:cNvPr>
                <p:cNvSpPr/>
                <p:nvPr/>
              </p:nvSpPr>
              <p:spPr>
                <a:xfrm>
                  <a:off x="1400444" y="3442534"/>
                  <a:ext cx="252980" cy="357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3" h="18029" extrusionOk="0">
                      <a:moveTo>
                        <a:pt x="4303" y="1"/>
                      </a:moveTo>
                      <a:cubicBezTo>
                        <a:pt x="2729" y="1"/>
                        <a:pt x="1394" y="1218"/>
                        <a:pt x="1268" y="2818"/>
                      </a:cubicBezTo>
                      <a:lnTo>
                        <a:pt x="0" y="17028"/>
                      </a:lnTo>
                      <a:lnTo>
                        <a:pt x="11442" y="18029"/>
                      </a:lnTo>
                      <a:lnTo>
                        <a:pt x="12476" y="6053"/>
                      </a:lnTo>
                      <a:cubicBezTo>
                        <a:pt x="12743" y="3118"/>
                        <a:pt x="10575" y="516"/>
                        <a:pt x="7639" y="283"/>
                      </a:cubicBezTo>
                      <a:lnTo>
                        <a:pt x="4604" y="16"/>
                      </a:lnTo>
                      <a:cubicBezTo>
                        <a:pt x="4503" y="6"/>
                        <a:pt x="4402" y="1"/>
                        <a:pt x="430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232;p16">
                  <a:extLst>
                    <a:ext uri="{FF2B5EF4-FFF2-40B4-BE49-F238E27FC236}">
                      <a16:creationId xmlns:a16="http://schemas.microsoft.com/office/drawing/2014/main" id="{9AE17138-2442-4AEC-8D7A-BB52FEE4C712}"/>
                    </a:ext>
                  </a:extLst>
                </p:cNvPr>
                <p:cNvSpPr/>
                <p:nvPr/>
              </p:nvSpPr>
              <p:spPr>
                <a:xfrm>
                  <a:off x="1757372" y="3398039"/>
                  <a:ext cx="123860" cy="111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9" h="5615" extrusionOk="0">
                      <a:moveTo>
                        <a:pt x="2440" y="1"/>
                      </a:moveTo>
                      <a:cubicBezTo>
                        <a:pt x="2313" y="1"/>
                        <a:pt x="2190" y="51"/>
                        <a:pt x="2102" y="155"/>
                      </a:cubicBezTo>
                      <a:lnTo>
                        <a:pt x="1168" y="1256"/>
                      </a:lnTo>
                      <a:cubicBezTo>
                        <a:pt x="1102" y="1289"/>
                        <a:pt x="1035" y="1323"/>
                        <a:pt x="1002" y="1389"/>
                      </a:cubicBezTo>
                      <a:cubicBezTo>
                        <a:pt x="868" y="1523"/>
                        <a:pt x="802" y="1723"/>
                        <a:pt x="802" y="1890"/>
                      </a:cubicBezTo>
                      <a:cubicBezTo>
                        <a:pt x="68" y="2690"/>
                        <a:pt x="1" y="3891"/>
                        <a:pt x="668" y="4759"/>
                      </a:cubicBezTo>
                      <a:cubicBezTo>
                        <a:pt x="1115" y="5322"/>
                        <a:pt x="1778" y="5614"/>
                        <a:pt x="2444" y="5614"/>
                      </a:cubicBezTo>
                      <a:cubicBezTo>
                        <a:pt x="2921" y="5614"/>
                        <a:pt x="3400" y="5465"/>
                        <a:pt x="3804" y="5159"/>
                      </a:cubicBezTo>
                      <a:cubicBezTo>
                        <a:pt x="3937" y="5059"/>
                        <a:pt x="4037" y="4959"/>
                        <a:pt x="4137" y="4825"/>
                      </a:cubicBezTo>
                      <a:lnTo>
                        <a:pt x="5905" y="3491"/>
                      </a:lnTo>
                      <a:cubicBezTo>
                        <a:pt x="6072" y="3358"/>
                        <a:pt x="6072" y="3124"/>
                        <a:pt x="5972" y="2957"/>
                      </a:cubicBezTo>
                      <a:lnTo>
                        <a:pt x="5872" y="2891"/>
                      </a:lnTo>
                      <a:cubicBezTo>
                        <a:pt x="5814" y="2793"/>
                        <a:pt x="5710" y="2741"/>
                        <a:pt x="5601" y="2741"/>
                      </a:cubicBezTo>
                      <a:cubicBezTo>
                        <a:pt x="5522" y="2741"/>
                        <a:pt x="5441" y="2768"/>
                        <a:pt x="5371" y="2824"/>
                      </a:cubicBezTo>
                      <a:lnTo>
                        <a:pt x="4671" y="3358"/>
                      </a:lnTo>
                      <a:cubicBezTo>
                        <a:pt x="4671" y="3324"/>
                        <a:pt x="4671" y="3324"/>
                        <a:pt x="4671" y="3291"/>
                      </a:cubicBezTo>
                      <a:lnTo>
                        <a:pt x="6072" y="2223"/>
                      </a:lnTo>
                      <a:cubicBezTo>
                        <a:pt x="6205" y="2090"/>
                        <a:pt x="6239" y="1856"/>
                        <a:pt x="6139" y="1690"/>
                      </a:cubicBezTo>
                      <a:lnTo>
                        <a:pt x="6039" y="1590"/>
                      </a:lnTo>
                      <a:cubicBezTo>
                        <a:pt x="5963" y="1496"/>
                        <a:pt x="5856" y="1455"/>
                        <a:pt x="5748" y="1455"/>
                      </a:cubicBezTo>
                      <a:cubicBezTo>
                        <a:pt x="5663" y="1455"/>
                        <a:pt x="5578" y="1479"/>
                        <a:pt x="5505" y="1523"/>
                      </a:cubicBezTo>
                      <a:lnTo>
                        <a:pt x="4404" y="2390"/>
                      </a:lnTo>
                      <a:lnTo>
                        <a:pt x="4371" y="2357"/>
                      </a:lnTo>
                      <a:lnTo>
                        <a:pt x="5672" y="1356"/>
                      </a:lnTo>
                      <a:cubicBezTo>
                        <a:pt x="5838" y="1223"/>
                        <a:pt x="5872" y="989"/>
                        <a:pt x="5738" y="822"/>
                      </a:cubicBezTo>
                      <a:lnTo>
                        <a:pt x="5672" y="722"/>
                      </a:lnTo>
                      <a:cubicBezTo>
                        <a:pt x="5596" y="628"/>
                        <a:pt x="5490" y="587"/>
                        <a:pt x="5381" y="587"/>
                      </a:cubicBezTo>
                      <a:cubicBezTo>
                        <a:pt x="5296" y="587"/>
                        <a:pt x="5211" y="612"/>
                        <a:pt x="5138" y="656"/>
                      </a:cubicBezTo>
                      <a:lnTo>
                        <a:pt x="3837" y="1690"/>
                      </a:lnTo>
                      <a:lnTo>
                        <a:pt x="3770" y="1656"/>
                      </a:lnTo>
                      <a:lnTo>
                        <a:pt x="4571" y="1056"/>
                      </a:lnTo>
                      <a:cubicBezTo>
                        <a:pt x="4738" y="922"/>
                        <a:pt x="4771" y="689"/>
                        <a:pt x="4638" y="522"/>
                      </a:cubicBezTo>
                      <a:lnTo>
                        <a:pt x="4538" y="422"/>
                      </a:lnTo>
                      <a:cubicBezTo>
                        <a:pt x="4479" y="325"/>
                        <a:pt x="4376" y="273"/>
                        <a:pt x="4266" y="273"/>
                      </a:cubicBezTo>
                      <a:cubicBezTo>
                        <a:pt x="4188" y="273"/>
                        <a:pt x="4107" y="300"/>
                        <a:pt x="4037" y="355"/>
                      </a:cubicBezTo>
                      <a:lnTo>
                        <a:pt x="2870" y="1256"/>
                      </a:lnTo>
                      <a:cubicBezTo>
                        <a:pt x="2803" y="1223"/>
                        <a:pt x="2736" y="1223"/>
                        <a:pt x="2670" y="1189"/>
                      </a:cubicBezTo>
                      <a:lnTo>
                        <a:pt x="2936" y="889"/>
                      </a:lnTo>
                      <a:cubicBezTo>
                        <a:pt x="3103" y="689"/>
                        <a:pt x="3103" y="389"/>
                        <a:pt x="2903" y="222"/>
                      </a:cubicBezTo>
                      <a:lnTo>
                        <a:pt x="2770" y="122"/>
                      </a:lnTo>
                      <a:cubicBezTo>
                        <a:pt x="2674" y="42"/>
                        <a:pt x="2556" y="1"/>
                        <a:pt x="244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0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233;p16">
                  <a:extLst>
                    <a:ext uri="{FF2B5EF4-FFF2-40B4-BE49-F238E27FC236}">
                      <a16:creationId xmlns:a16="http://schemas.microsoft.com/office/drawing/2014/main" id="{5B7E18F0-C7B0-46AB-AB8E-4D4B09A01412}"/>
                    </a:ext>
                  </a:extLst>
                </p:cNvPr>
                <p:cNvSpPr/>
                <p:nvPr/>
              </p:nvSpPr>
              <p:spPr>
                <a:xfrm>
                  <a:off x="1484539" y="3450992"/>
                  <a:ext cx="327169" cy="203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" h="10270" extrusionOk="0">
                      <a:moveTo>
                        <a:pt x="2322" y="1"/>
                      </a:moveTo>
                      <a:cubicBezTo>
                        <a:pt x="1925" y="1"/>
                        <a:pt x="1522" y="117"/>
                        <a:pt x="1168" y="357"/>
                      </a:cubicBezTo>
                      <a:cubicBezTo>
                        <a:pt x="268" y="991"/>
                        <a:pt x="1" y="2225"/>
                        <a:pt x="635" y="3159"/>
                      </a:cubicBezTo>
                      <a:lnTo>
                        <a:pt x="4838" y="9330"/>
                      </a:lnTo>
                      <a:cubicBezTo>
                        <a:pt x="5138" y="9730"/>
                        <a:pt x="5505" y="10064"/>
                        <a:pt x="6005" y="10197"/>
                      </a:cubicBezTo>
                      <a:cubicBezTo>
                        <a:pt x="6172" y="10231"/>
                        <a:pt x="6305" y="10264"/>
                        <a:pt x="6472" y="10264"/>
                      </a:cubicBezTo>
                      <a:cubicBezTo>
                        <a:pt x="6522" y="10267"/>
                        <a:pt x="6572" y="10269"/>
                        <a:pt x="6621" y="10269"/>
                      </a:cubicBezTo>
                      <a:cubicBezTo>
                        <a:pt x="7065" y="10269"/>
                        <a:pt x="7476" y="10134"/>
                        <a:pt x="7806" y="9864"/>
                      </a:cubicBezTo>
                      <a:lnTo>
                        <a:pt x="16413" y="3326"/>
                      </a:lnTo>
                      <a:cubicBezTo>
                        <a:pt x="16446" y="3326"/>
                        <a:pt x="16479" y="3259"/>
                        <a:pt x="16446" y="3226"/>
                      </a:cubicBezTo>
                      <a:lnTo>
                        <a:pt x="14078" y="90"/>
                      </a:lnTo>
                      <a:cubicBezTo>
                        <a:pt x="14055" y="90"/>
                        <a:pt x="14033" y="75"/>
                        <a:pt x="14011" y="75"/>
                      </a:cubicBezTo>
                      <a:cubicBezTo>
                        <a:pt x="14000" y="75"/>
                        <a:pt x="13989" y="79"/>
                        <a:pt x="13977" y="90"/>
                      </a:cubicBezTo>
                      <a:lnTo>
                        <a:pt x="7106" y="5294"/>
                      </a:lnTo>
                      <a:cubicBezTo>
                        <a:pt x="7096" y="5304"/>
                        <a:pt x="7086" y="5308"/>
                        <a:pt x="7077" y="5308"/>
                      </a:cubicBezTo>
                      <a:cubicBezTo>
                        <a:pt x="7053" y="5308"/>
                        <a:pt x="7029" y="5284"/>
                        <a:pt x="7006" y="5260"/>
                      </a:cubicBezTo>
                      <a:lnTo>
                        <a:pt x="4004" y="891"/>
                      </a:lnTo>
                      <a:cubicBezTo>
                        <a:pt x="3610" y="311"/>
                        <a:pt x="2973" y="1"/>
                        <a:pt x="232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234;p16">
                  <a:extLst>
                    <a:ext uri="{FF2B5EF4-FFF2-40B4-BE49-F238E27FC236}">
                      <a16:creationId xmlns:a16="http://schemas.microsoft.com/office/drawing/2014/main" id="{AC18FF08-572A-414E-9B05-FD5E68F0CA6A}"/>
                    </a:ext>
                  </a:extLst>
                </p:cNvPr>
                <p:cNvSpPr/>
                <p:nvPr/>
              </p:nvSpPr>
              <p:spPr>
                <a:xfrm>
                  <a:off x="1820959" y="3551458"/>
                  <a:ext cx="129815" cy="104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5259" extrusionOk="0">
                      <a:moveTo>
                        <a:pt x="3833" y="0"/>
                      </a:moveTo>
                      <a:cubicBezTo>
                        <a:pt x="3778" y="0"/>
                        <a:pt x="3723" y="11"/>
                        <a:pt x="3670" y="34"/>
                      </a:cubicBezTo>
                      <a:lnTo>
                        <a:pt x="2302" y="501"/>
                      </a:lnTo>
                      <a:cubicBezTo>
                        <a:pt x="2235" y="534"/>
                        <a:pt x="2202" y="534"/>
                        <a:pt x="2135" y="567"/>
                      </a:cubicBezTo>
                      <a:cubicBezTo>
                        <a:pt x="1935" y="634"/>
                        <a:pt x="1768" y="768"/>
                        <a:pt x="1668" y="934"/>
                      </a:cubicBezTo>
                      <a:cubicBezTo>
                        <a:pt x="667" y="1235"/>
                        <a:pt x="0" y="2269"/>
                        <a:pt x="167" y="3336"/>
                      </a:cubicBezTo>
                      <a:cubicBezTo>
                        <a:pt x="350" y="4465"/>
                        <a:pt x="1314" y="5259"/>
                        <a:pt x="2422" y="5259"/>
                      </a:cubicBezTo>
                      <a:cubicBezTo>
                        <a:pt x="2525" y="5259"/>
                        <a:pt x="2630" y="5252"/>
                        <a:pt x="2736" y="5237"/>
                      </a:cubicBezTo>
                      <a:cubicBezTo>
                        <a:pt x="2869" y="5204"/>
                        <a:pt x="3002" y="5171"/>
                        <a:pt x="3169" y="5104"/>
                      </a:cubicBezTo>
                      <a:lnTo>
                        <a:pt x="5371" y="4804"/>
                      </a:lnTo>
                      <a:cubicBezTo>
                        <a:pt x="5571" y="4770"/>
                        <a:pt x="5704" y="4570"/>
                        <a:pt x="5671" y="4370"/>
                      </a:cubicBezTo>
                      <a:lnTo>
                        <a:pt x="5638" y="4237"/>
                      </a:lnTo>
                      <a:cubicBezTo>
                        <a:pt x="5607" y="4054"/>
                        <a:pt x="5465" y="3899"/>
                        <a:pt x="5288" y="3899"/>
                      </a:cubicBezTo>
                      <a:cubicBezTo>
                        <a:pt x="5272" y="3899"/>
                        <a:pt x="5255" y="3900"/>
                        <a:pt x="5237" y="3903"/>
                      </a:cubicBezTo>
                      <a:lnTo>
                        <a:pt x="4370" y="4037"/>
                      </a:lnTo>
                      <a:cubicBezTo>
                        <a:pt x="4370" y="4037"/>
                        <a:pt x="4370" y="4003"/>
                        <a:pt x="4370" y="4003"/>
                      </a:cubicBezTo>
                      <a:lnTo>
                        <a:pt x="6138" y="3736"/>
                      </a:lnTo>
                      <a:cubicBezTo>
                        <a:pt x="6305" y="3703"/>
                        <a:pt x="6472" y="3536"/>
                        <a:pt x="6438" y="3336"/>
                      </a:cubicBezTo>
                      <a:lnTo>
                        <a:pt x="6405" y="3203"/>
                      </a:lnTo>
                      <a:cubicBezTo>
                        <a:pt x="6374" y="3020"/>
                        <a:pt x="6233" y="2865"/>
                        <a:pt x="6056" y="2865"/>
                      </a:cubicBezTo>
                      <a:cubicBezTo>
                        <a:pt x="6039" y="2865"/>
                        <a:pt x="6022" y="2866"/>
                        <a:pt x="6005" y="2869"/>
                      </a:cubicBezTo>
                      <a:lnTo>
                        <a:pt x="4604" y="3069"/>
                      </a:lnTo>
                      <a:cubicBezTo>
                        <a:pt x="4604" y="3069"/>
                        <a:pt x="4604" y="3069"/>
                        <a:pt x="4604" y="3036"/>
                      </a:cubicBezTo>
                      <a:lnTo>
                        <a:pt x="6205" y="2802"/>
                      </a:lnTo>
                      <a:cubicBezTo>
                        <a:pt x="6405" y="2769"/>
                        <a:pt x="6538" y="2569"/>
                        <a:pt x="6505" y="2369"/>
                      </a:cubicBezTo>
                      <a:lnTo>
                        <a:pt x="6505" y="2235"/>
                      </a:lnTo>
                      <a:cubicBezTo>
                        <a:pt x="6475" y="2056"/>
                        <a:pt x="6311" y="1930"/>
                        <a:pt x="6133" y="1930"/>
                      </a:cubicBezTo>
                      <a:cubicBezTo>
                        <a:pt x="6113" y="1930"/>
                        <a:pt x="6092" y="1932"/>
                        <a:pt x="6071" y="1935"/>
                      </a:cubicBezTo>
                      <a:lnTo>
                        <a:pt x="4437" y="2169"/>
                      </a:lnTo>
                      <a:cubicBezTo>
                        <a:pt x="4437" y="2169"/>
                        <a:pt x="4403" y="2169"/>
                        <a:pt x="4403" y="2135"/>
                      </a:cubicBezTo>
                      <a:lnTo>
                        <a:pt x="5404" y="2002"/>
                      </a:lnTo>
                      <a:cubicBezTo>
                        <a:pt x="5604" y="1968"/>
                        <a:pt x="5738" y="1768"/>
                        <a:pt x="5704" y="1568"/>
                      </a:cubicBezTo>
                      <a:lnTo>
                        <a:pt x="5671" y="1435"/>
                      </a:lnTo>
                      <a:cubicBezTo>
                        <a:pt x="5641" y="1255"/>
                        <a:pt x="5504" y="1129"/>
                        <a:pt x="5331" y="1129"/>
                      </a:cubicBezTo>
                      <a:cubicBezTo>
                        <a:pt x="5312" y="1129"/>
                        <a:pt x="5291" y="1131"/>
                        <a:pt x="5271" y="1134"/>
                      </a:cubicBezTo>
                      <a:lnTo>
                        <a:pt x="3836" y="1335"/>
                      </a:lnTo>
                      <a:cubicBezTo>
                        <a:pt x="3770" y="1301"/>
                        <a:pt x="3736" y="1268"/>
                        <a:pt x="3670" y="1201"/>
                      </a:cubicBezTo>
                      <a:lnTo>
                        <a:pt x="4036" y="1068"/>
                      </a:lnTo>
                      <a:cubicBezTo>
                        <a:pt x="4303" y="1001"/>
                        <a:pt x="4403" y="701"/>
                        <a:pt x="4337" y="467"/>
                      </a:cubicBezTo>
                      <a:lnTo>
                        <a:pt x="4270" y="301"/>
                      </a:lnTo>
                      <a:cubicBezTo>
                        <a:pt x="4193" y="121"/>
                        <a:pt x="4017" y="0"/>
                        <a:pt x="383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0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235;p16">
                  <a:extLst>
                    <a:ext uri="{FF2B5EF4-FFF2-40B4-BE49-F238E27FC236}">
                      <a16:creationId xmlns:a16="http://schemas.microsoft.com/office/drawing/2014/main" id="{AC4BDE92-CBD2-49E3-888E-C698B76D5887}"/>
                    </a:ext>
                  </a:extLst>
                </p:cNvPr>
                <p:cNvSpPr/>
                <p:nvPr/>
              </p:nvSpPr>
              <p:spPr>
                <a:xfrm>
                  <a:off x="1849428" y="3471323"/>
                  <a:ext cx="14968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0" h="8607" extrusionOk="0">
                      <a:moveTo>
                        <a:pt x="1769" y="0"/>
                      </a:moveTo>
                      <a:lnTo>
                        <a:pt x="1" y="7372"/>
                      </a:lnTo>
                      <a:lnTo>
                        <a:pt x="6072" y="8606"/>
                      </a:lnTo>
                      <a:lnTo>
                        <a:pt x="7539" y="1201"/>
                      </a:lnTo>
                      <a:lnTo>
                        <a:pt x="176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0850" cap="rnd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236;p16">
                  <a:extLst>
                    <a:ext uri="{FF2B5EF4-FFF2-40B4-BE49-F238E27FC236}">
                      <a16:creationId xmlns:a16="http://schemas.microsoft.com/office/drawing/2014/main" id="{2A23CD5E-27F7-47C8-9C78-65A1021FBCAE}"/>
                    </a:ext>
                  </a:extLst>
                </p:cNvPr>
                <p:cNvSpPr/>
                <p:nvPr/>
              </p:nvSpPr>
              <p:spPr>
                <a:xfrm>
                  <a:off x="1909700" y="3460066"/>
                  <a:ext cx="59617" cy="43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202" extrusionOk="0">
                      <a:moveTo>
                        <a:pt x="200" y="0"/>
                      </a:moveTo>
                      <a:lnTo>
                        <a:pt x="0" y="1701"/>
                      </a:lnTo>
                      <a:lnTo>
                        <a:pt x="2769" y="2202"/>
                      </a:lnTo>
                      <a:lnTo>
                        <a:pt x="3002" y="467"/>
                      </a:ln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237;p16">
                  <a:extLst>
                    <a:ext uri="{FF2B5EF4-FFF2-40B4-BE49-F238E27FC236}">
                      <a16:creationId xmlns:a16="http://schemas.microsoft.com/office/drawing/2014/main" id="{BF01C73D-C403-455D-AE9F-B1B38C833E35}"/>
                    </a:ext>
                  </a:extLst>
                </p:cNvPr>
                <p:cNvSpPr/>
                <p:nvPr/>
              </p:nvSpPr>
              <p:spPr>
                <a:xfrm>
                  <a:off x="1898444" y="3520981"/>
                  <a:ext cx="66228" cy="12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6" h="635" fill="none" extrusionOk="0">
                      <a:moveTo>
                        <a:pt x="3336" y="635"/>
                      </a:moveTo>
                      <a:lnTo>
                        <a:pt x="0" y="1"/>
                      </a:lnTo>
                    </a:path>
                  </a:pathLst>
                </a:custGeom>
                <a:solidFill>
                  <a:srgbClr val="000000">
                    <a:alpha val="8930"/>
                  </a:srgbClr>
                </a:solidFill>
                <a:ln w="10850" cap="rnd" cmpd="sng">
                  <a:solidFill>
                    <a:srgbClr val="C2C7C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238;p16">
                  <a:extLst>
                    <a:ext uri="{FF2B5EF4-FFF2-40B4-BE49-F238E27FC236}">
                      <a16:creationId xmlns:a16="http://schemas.microsoft.com/office/drawing/2014/main" id="{6B4FCD2C-9394-4DCD-864F-8F24532C22CD}"/>
                    </a:ext>
                  </a:extLst>
                </p:cNvPr>
                <p:cNvSpPr/>
                <p:nvPr/>
              </p:nvSpPr>
              <p:spPr>
                <a:xfrm>
                  <a:off x="1893798" y="3544827"/>
                  <a:ext cx="66248" cy="12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35" fill="none" extrusionOk="0">
                      <a:moveTo>
                        <a:pt x="3336" y="635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rgbClr val="000000">
                    <a:alpha val="8930"/>
                  </a:srgbClr>
                </a:solidFill>
                <a:ln w="10850" cap="rnd" cmpd="sng">
                  <a:solidFill>
                    <a:srgbClr val="C2C7C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239;p16">
                  <a:extLst>
                    <a:ext uri="{FF2B5EF4-FFF2-40B4-BE49-F238E27FC236}">
                      <a16:creationId xmlns:a16="http://schemas.microsoft.com/office/drawing/2014/main" id="{4611CDC9-B609-42F5-941D-E0F69FDB249E}"/>
                    </a:ext>
                  </a:extLst>
                </p:cNvPr>
                <p:cNvSpPr/>
                <p:nvPr/>
              </p:nvSpPr>
              <p:spPr>
                <a:xfrm>
                  <a:off x="1889828" y="3565357"/>
                  <a:ext cx="66248" cy="12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35" fill="none" extrusionOk="0">
                      <a:moveTo>
                        <a:pt x="3336" y="635"/>
                      </a:moveTo>
                      <a:lnTo>
                        <a:pt x="0" y="1"/>
                      </a:lnTo>
                    </a:path>
                  </a:pathLst>
                </a:custGeom>
                <a:solidFill>
                  <a:srgbClr val="000000">
                    <a:alpha val="8930"/>
                  </a:srgbClr>
                </a:solidFill>
                <a:ln w="10850" cap="rnd" cmpd="sng">
                  <a:solidFill>
                    <a:srgbClr val="C2C7C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240;p16">
                  <a:extLst>
                    <a:ext uri="{FF2B5EF4-FFF2-40B4-BE49-F238E27FC236}">
                      <a16:creationId xmlns:a16="http://schemas.microsoft.com/office/drawing/2014/main" id="{DAA4E84C-4DB1-4D2F-8A11-7A4C5D7D308F}"/>
                    </a:ext>
                  </a:extLst>
                </p:cNvPr>
                <p:cNvSpPr/>
                <p:nvPr/>
              </p:nvSpPr>
              <p:spPr>
                <a:xfrm>
                  <a:off x="1159395" y="4380663"/>
                  <a:ext cx="891377" cy="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00" h="1" fill="none" extrusionOk="0">
                      <a:moveTo>
                        <a:pt x="0" y="1"/>
                      </a:moveTo>
                      <a:lnTo>
                        <a:pt x="44899" y="1"/>
                      </a:lnTo>
                    </a:path>
                  </a:pathLst>
                </a:custGeom>
                <a:noFill/>
                <a:ln w="10850" cap="rnd" cmpd="sng">
                  <a:solidFill>
                    <a:srgbClr val="2A297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241;p16">
                  <a:extLst>
                    <a:ext uri="{FF2B5EF4-FFF2-40B4-BE49-F238E27FC236}">
                      <a16:creationId xmlns:a16="http://schemas.microsoft.com/office/drawing/2014/main" id="{DCF31982-6A42-4585-8630-4376A00BCFBA}"/>
                    </a:ext>
                  </a:extLst>
                </p:cNvPr>
                <p:cNvSpPr/>
                <p:nvPr/>
              </p:nvSpPr>
              <p:spPr>
                <a:xfrm>
                  <a:off x="968016" y="2344731"/>
                  <a:ext cx="90071" cy="90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7" h="4571" fill="none" extrusionOk="0">
                      <a:moveTo>
                        <a:pt x="4537" y="2269"/>
                      </a:moveTo>
                      <a:cubicBezTo>
                        <a:pt x="4537" y="3536"/>
                        <a:pt x="3536" y="4570"/>
                        <a:pt x="2269" y="4570"/>
                      </a:cubicBezTo>
                      <a:cubicBezTo>
                        <a:pt x="1034" y="4570"/>
                        <a:pt x="0" y="3536"/>
                        <a:pt x="0" y="2269"/>
                      </a:cubicBezTo>
                      <a:cubicBezTo>
                        <a:pt x="0" y="1035"/>
                        <a:pt x="1034" y="0"/>
                        <a:pt x="2269" y="0"/>
                      </a:cubicBezTo>
                      <a:cubicBezTo>
                        <a:pt x="3536" y="0"/>
                        <a:pt x="4537" y="1035"/>
                        <a:pt x="4537" y="2269"/>
                      </a:cubicBezTo>
                      <a:close/>
                    </a:path>
                  </a:pathLst>
                </a:custGeom>
                <a:noFill/>
                <a:ln w="108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242;p16">
                  <a:extLst>
                    <a:ext uri="{FF2B5EF4-FFF2-40B4-BE49-F238E27FC236}">
                      <a16:creationId xmlns:a16="http://schemas.microsoft.com/office/drawing/2014/main" id="{59B943EC-14F3-4331-B5ED-1875ADAB1FE8}"/>
                    </a:ext>
                  </a:extLst>
                </p:cNvPr>
                <p:cNvSpPr/>
                <p:nvPr/>
              </p:nvSpPr>
              <p:spPr>
                <a:xfrm>
                  <a:off x="1593807" y="2538119"/>
                  <a:ext cx="109963" cy="109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9" h="5539" fill="none" extrusionOk="0">
                      <a:moveTo>
                        <a:pt x="5538" y="2769"/>
                      </a:moveTo>
                      <a:cubicBezTo>
                        <a:pt x="5538" y="4304"/>
                        <a:pt x="4304" y="5538"/>
                        <a:pt x="2769" y="5538"/>
                      </a:cubicBezTo>
                      <a:cubicBezTo>
                        <a:pt x="1235" y="5538"/>
                        <a:pt x="1" y="4304"/>
                        <a:pt x="1" y="2769"/>
                      </a:cubicBezTo>
                      <a:cubicBezTo>
                        <a:pt x="1" y="1235"/>
                        <a:pt x="1235" y="1"/>
                        <a:pt x="2769" y="1"/>
                      </a:cubicBezTo>
                      <a:cubicBezTo>
                        <a:pt x="4304" y="1"/>
                        <a:pt x="5538" y="1235"/>
                        <a:pt x="5538" y="2769"/>
                      </a:cubicBezTo>
                      <a:close/>
                    </a:path>
                  </a:pathLst>
                </a:custGeom>
                <a:noFill/>
                <a:ln w="108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7" name="Google Shape;251;p16">
                <a:extLst>
                  <a:ext uri="{FF2B5EF4-FFF2-40B4-BE49-F238E27FC236}">
                    <a16:creationId xmlns:a16="http://schemas.microsoft.com/office/drawing/2014/main" id="{97440F24-3F4A-4200-8745-910E66637A46}"/>
                  </a:ext>
                </a:extLst>
              </p:cNvPr>
              <p:cNvGrpSpPr/>
              <p:nvPr/>
            </p:nvGrpSpPr>
            <p:grpSpPr>
              <a:xfrm>
                <a:off x="3729918" y="3832140"/>
                <a:ext cx="159688" cy="376480"/>
                <a:chOff x="3572218" y="3690828"/>
                <a:chExt cx="151148" cy="356347"/>
              </a:xfrm>
            </p:grpSpPr>
            <p:sp>
              <p:nvSpPr>
                <p:cNvPr id="138" name="Google Shape;252;p16">
                  <a:extLst>
                    <a:ext uri="{FF2B5EF4-FFF2-40B4-BE49-F238E27FC236}">
                      <a16:creationId xmlns:a16="http://schemas.microsoft.com/office/drawing/2014/main" id="{227C7FEF-B09E-4211-B83B-B4EE5B43F21B}"/>
                    </a:ext>
                  </a:extLst>
                </p:cNvPr>
                <p:cNvSpPr/>
                <p:nvPr/>
              </p:nvSpPr>
              <p:spPr>
                <a:xfrm>
                  <a:off x="3572218" y="3775234"/>
                  <a:ext cx="28155" cy="128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6542" extrusionOk="0">
                      <a:moveTo>
                        <a:pt x="702" y="0"/>
                      </a:moveTo>
                      <a:cubicBezTo>
                        <a:pt x="309" y="0"/>
                        <a:pt x="0" y="309"/>
                        <a:pt x="0" y="702"/>
                      </a:cubicBezTo>
                      <a:lnTo>
                        <a:pt x="0" y="5840"/>
                      </a:lnTo>
                      <a:cubicBezTo>
                        <a:pt x="0" y="6205"/>
                        <a:pt x="309" y="6541"/>
                        <a:pt x="702" y="6541"/>
                      </a:cubicBezTo>
                      <a:cubicBezTo>
                        <a:pt x="1095" y="6541"/>
                        <a:pt x="1432" y="6205"/>
                        <a:pt x="1432" y="5840"/>
                      </a:cubicBezTo>
                      <a:lnTo>
                        <a:pt x="1432" y="702"/>
                      </a:lnTo>
                      <a:cubicBezTo>
                        <a:pt x="1432" y="309"/>
                        <a:pt x="1095" y="0"/>
                        <a:pt x="702" y="0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253;p16">
                  <a:extLst>
                    <a:ext uri="{FF2B5EF4-FFF2-40B4-BE49-F238E27FC236}">
                      <a16:creationId xmlns:a16="http://schemas.microsoft.com/office/drawing/2014/main" id="{825E7585-23CE-48E2-B116-F15BD8D56AEC}"/>
                    </a:ext>
                  </a:extLst>
                </p:cNvPr>
                <p:cNvSpPr/>
                <p:nvPr/>
              </p:nvSpPr>
              <p:spPr>
                <a:xfrm>
                  <a:off x="3695211" y="3775234"/>
                  <a:ext cx="28155" cy="128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6542" extrusionOk="0">
                      <a:moveTo>
                        <a:pt x="703" y="0"/>
                      </a:moveTo>
                      <a:cubicBezTo>
                        <a:pt x="310" y="0"/>
                        <a:pt x="1" y="309"/>
                        <a:pt x="1" y="702"/>
                      </a:cubicBezTo>
                      <a:lnTo>
                        <a:pt x="1" y="5840"/>
                      </a:lnTo>
                      <a:cubicBezTo>
                        <a:pt x="1" y="6205"/>
                        <a:pt x="310" y="6541"/>
                        <a:pt x="703" y="6541"/>
                      </a:cubicBezTo>
                      <a:cubicBezTo>
                        <a:pt x="1096" y="6541"/>
                        <a:pt x="1433" y="6205"/>
                        <a:pt x="1433" y="5840"/>
                      </a:cubicBezTo>
                      <a:lnTo>
                        <a:pt x="1433" y="702"/>
                      </a:lnTo>
                      <a:cubicBezTo>
                        <a:pt x="1405" y="309"/>
                        <a:pt x="1096" y="0"/>
                        <a:pt x="703" y="0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254;p16">
                  <a:extLst>
                    <a:ext uri="{FF2B5EF4-FFF2-40B4-BE49-F238E27FC236}">
                      <a16:creationId xmlns:a16="http://schemas.microsoft.com/office/drawing/2014/main" id="{A42C9A78-F8DF-413A-B6DB-A1958E8E3400}"/>
                    </a:ext>
                  </a:extLst>
                </p:cNvPr>
                <p:cNvSpPr/>
                <p:nvPr/>
              </p:nvSpPr>
              <p:spPr>
                <a:xfrm>
                  <a:off x="3609175" y="3763092"/>
                  <a:ext cx="76684" cy="2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3" h="14459" fill="none" extrusionOk="0">
                      <a:moveTo>
                        <a:pt x="1965" y="0"/>
                      </a:moveTo>
                      <a:lnTo>
                        <a:pt x="1965" y="0"/>
                      </a:lnTo>
                      <a:cubicBezTo>
                        <a:pt x="899" y="0"/>
                        <a:pt x="0" y="899"/>
                        <a:pt x="0" y="1966"/>
                      </a:cubicBezTo>
                      <a:lnTo>
                        <a:pt x="0" y="4717"/>
                      </a:lnTo>
                      <a:lnTo>
                        <a:pt x="0" y="4745"/>
                      </a:lnTo>
                      <a:lnTo>
                        <a:pt x="0" y="13673"/>
                      </a:lnTo>
                      <a:cubicBezTo>
                        <a:pt x="0" y="14094"/>
                        <a:pt x="365" y="14459"/>
                        <a:pt x="786" y="14459"/>
                      </a:cubicBezTo>
                      <a:cubicBezTo>
                        <a:pt x="1207" y="14459"/>
                        <a:pt x="1572" y="14094"/>
                        <a:pt x="1572" y="13673"/>
                      </a:cubicBezTo>
                      <a:lnTo>
                        <a:pt x="1572" y="6626"/>
                      </a:lnTo>
                      <a:cubicBezTo>
                        <a:pt x="1685" y="6654"/>
                        <a:pt x="1825" y="6682"/>
                        <a:pt x="1965" y="6682"/>
                      </a:cubicBezTo>
                      <a:lnTo>
                        <a:pt x="1965" y="6682"/>
                      </a:lnTo>
                      <a:cubicBezTo>
                        <a:pt x="2078" y="6682"/>
                        <a:pt x="2218" y="6654"/>
                        <a:pt x="2358" y="6626"/>
                      </a:cubicBezTo>
                      <a:lnTo>
                        <a:pt x="2358" y="13673"/>
                      </a:lnTo>
                      <a:cubicBezTo>
                        <a:pt x="2358" y="14094"/>
                        <a:pt x="2695" y="14459"/>
                        <a:pt x="3117" y="14459"/>
                      </a:cubicBezTo>
                      <a:lnTo>
                        <a:pt x="3117" y="14459"/>
                      </a:lnTo>
                      <a:cubicBezTo>
                        <a:pt x="3566" y="14459"/>
                        <a:pt x="3903" y="14094"/>
                        <a:pt x="3903" y="13673"/>
                      </a:cubicBezTo>
                      <a:lnTo>
                        <a:pt x="3903" y="4745"/>
                      </a:lnTo>
                      <a:lnTo>
                        <a:pt x="3903" y="4717"/>
                      </a:lnTo>
                      <a:lnTo>
                        <a:pt x="3903" y="1966"/>
                      </a:lnTo>
                      <a:cubicBezTo>
                        <a:pt x="3903" y="899"/>
                        <a:pt x="3032" y="0"/>
                        <a:pt x="1965" y="0"/>
                      </a:cubicBezTo>
                      <a:close/>
                    </a:path>
                  </a:pathLst>
                </a:custGeom>
                <a:solidFill>
                  <a:srgbClr val="48BFE3">
                    <a:alpha val="14730"/>
                  </a:srgbClr>
                </a:solidFill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255;p16">
                  <a:extLst>
                    <a:ext uri="{FF2B5EF4-FFF2-40B4-BE49-F238E27FC236}">
                      <a16:creationId xmlns:a16="http://schemas.microsoft.com/office/drawing/2014/main" id="{16CB1A0C-401B-41A6-B0E2-06AF51751C77}"/>
                    </a:ext>
                  </a:extLst>
                </p:cNvPr>
                <p:cNvSpPr/>
                <p:nvPr/>
              </p:nvSpPr>
              <p:spPr>
                <a:xfrm>
                  <a:off x="3614676" y="3690828"/>
                  <a:ext cx="65662" cy="65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2" h="3342" extrusionOk="0">
                      <a:moveTo>
                        <a:pt x="1685" y="1"/>
                      </a:moveTo>
                      <a:cubicBezTo>
                        <a:pt x="759" y="1"/>
                        <a:pt x="1" y="759"/>
                        <a:pt x="1" y="1685"/>
                      </a:cubicBezTo>
                      <a:cubicBezTo>
                        <a:pt x="1" y="2583"/>
                        <a:pt x="759" y="3341"/>
                        <a:pt x="1685" y="3341"/>
                      </a:cubicBezTo>
                      <a:cubicBezTo>
                        <a:pt x="2612" y="3341"/>
                        <a:pt x="3342" y="2583"/>
                        <a:pt x="3342" y="1685"/>
                      </a:cubicBezTo>
                      <a:cubicBezTo>
                        <a:pt x="3342" y="759"/>
                        <a:pt x="2612" y="1"/>
                        <a:pt x="1685" y="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4754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7"/>
          <p:cNvSpPr txBox="1">
            <a:spLocks noGrp="1"/>
          </p:cNvSpPr>
          <p:nvPr>
            <p:ph type="title"/>
          </p:nvPr>
        </p:nvSpPr>
        <p:spPr>
          <a:xfrm>
            <a:off x="960000" y="719996"/>
            <a:ext cx="10272000" cy="68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Doanh thu dự kiến năm 2021 tiếp tục giảm mạnh </a:t>
            </a:r>
            <a:endParaRPr dirty="0"/>
          </a:p>
        </p:txBody>
      </p:sp>
      <p:grpSp>
        <p:nvGrpSpPr>
          <p:cNvPr id="660" name="Google Shape;136;p16">
            <a:extLst>
              <a:ext uri="{FF2B5EF4-FFF2-40B4-BE49-F238E27FC236}">
                <a16:creationId xmlns:a16="http://schemas.microsoft.com/office/drawing/2014/main" id="{C35618C3-815C-43A6-8E0D-D0B6949D82BE}"/>
              </a:ext>
            </a:extLst>
          </p:cNvPr>
          <p:cNvGrpSpPr/>
          <p:nvPr/>
        </p:nvGrpSpPr>
        <p:grpSpPr>
          <a:xfrm>
            <a:off x="1096703" y="1988779"/>
            <a:ext cx="3091496" cy="1143799"/>
            <a:chOff x="872399" y="1654825"/>
            <a:chExt cx="2318622" cy="857849"/>
          </a:xfrm>
        </p:grpSpPr>
        <p:sp>
          <p:nvSpPr>
            <p:cNvPr id="661" name="Google Shape;137;p16">
              <a:extLst>
                <a:ext uri="{FF2B5EF4-FFF2-40B4-BE49-F238E27FC236}">
                  <a16:creationId xmlns:a16="http://schemas.microsoft.com/office/drawing/2014/main" id="{BD1DFA38-1C15-4627-96FF-45FA21F543A5}"/>
                </a:ext>
              </a:extLst>
            </p:cNvPr>
            <p:cNvSpPr txBox="1"/>
            <p:nvPr/>
          </p:nvSpPr>
          <p:spPr>
            <a:xfrm>
              <a:off x="872400" y="1654825"/>
              <a:ext cx="20709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2667" kern="0" dirty="0">
                  <a:solidFill>
                    <a:srgbClr val="4DB3C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71%</a:t>
              </a:r>
              <a:endParaRPr sz="2667" kern="0" dirty="0">
                <a:solidFill>
                  <a:srgbClr val="4DB3C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62" name="Google Shape;138;p16">
              <a:extLst>
                <a:ext uri="{FF2B5EF4-FFF2-40B4-BE49-F238E27FC236}">
                  <a16:creationId xmlns:a16="http://schemas.microsoft.com/office/drawing/2014/main" id="{0AAC66D8-709F-40B0-AE88-1D5FA6372547}"/>
                </a:ext>
              </a:extLst>
            </p:cNvPr>
            <p:cNvSpPr txBox="1"/>
            <p:nvPr/>
          </p:nvSpPr>
          <p:spPr>
            <a:xfrm>
              <a:off x="872399" y="2104374"/>
              <a:ext cx="2318622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Doanh nghiệp dự </a:t>
              </a:r>
              <a:r>
                <a:rPr lang="en-US" sz="1333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kiến</a:t>
              </a: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doanh </a:t>
              </a:r>
              <a:r>
                <a:rPr lang="en-US" sz="1333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thu</a:t>
              </a: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năm 2021 </a:t>
              </a:r>
              <a:r>
                <a:rPr lang="en-US" sz="1333" b="1" kern="0" dirty="0" err="1">
                  <a:solidFill>
                    <a:srgbClr val="4DB3C3"/>
                  </a:solidFill>
                  <a:latin typeface="Roboto"/>
                  <a:ea typeface="Roboto"/>
                  <a:cs typeface="Roboto"/>
                  <a:sym typeface="Roboto"/>
                </a:rPr>
                <a:t>giảm</a:t>
              </a:r>
              <a:r>
                <a:rPr lang="en-US" sz="1333" b="1" kern="0" dirty="0">
                  <a:solidFill>
                    <a:srgbClr val="4DB3C3"/>
                  </a:solidFill>
                  <a:latin typeface="Roboto"/>
                  <a:ea typeface="Roboto"/>
                  <a:cs typeface="Roboto"/>
                  <a:sym typeface="Roboto"/>
                </a:rPr>
                <a:t> so với năm 2020</a:t>
              </a: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. </a:t>
              </a:r>
              <a:endParaRPr lang="en-US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136;p16">
            <a:extLst>
              <a:ext uri="{FF2B5EF4-FFF2-40B4-BE49-F238E27FC236}">
                <a16:creationId xmlns:a16="http://schemas.microsoft.com/office/drawing/2014/main" id="{91D07130-618D-45D0-817F-D85DAB17E062}"/>
              </a:ext>
            </a:extLst>
          </p:cNvPr>
          <p:cNvGrpSpPr/>
          <p:nvPr/>
        </p:nvGrpSpPr>
        <p:grpSpPr>
          <a:xfrm>
            <a:off x="1096703" y="3249709"/>
            <a:ext cx="3091496" cy="1143799"/>
            <a:chOff x="872399" y="1654825"/>
            <a:chExt cx="2318622" cy="857849"/>
          </a:xfrm>
        </p:grpSpPr>
        <p:sp>
          <p:nvSpPr>
            <p:cNvPr id="664" name="Google Shape;137;p16">
              <a:extLst>
                <a:ext uri="{FF2B5EF4-FFF2-40B4-BE49-F238E27FC236}">
                  <a16:creationId xmlns:a16="http://schemas.microsoft.com/office/drawing/2014/main" id="{AB0E5A3E-2170-4973-A2F3-2C238BDBE683}"/>
                </a:ext>
              </a:extLst>
            </p:cNvPr>
            <p:cNvSpPr txBox="1"/>
            <p:nvPr/>
          </p:nvSpPr>
          <p:spPr>
            <a:xfrm>
              <a:off x="872400" y="1654825"/>
              <a:ext cx="20709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2667" kern="0" dirty="0">
                  <a:solidFill>
                    <a:srgbClr val="5A80BD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65%</a:t>
              </a:r>
              <a:endParaRPr sz="2667" kern="0" dirty="0">
                <a:solidFill>
                  <a:srgbClr val="5A80B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65" name="Google Shape;138;p16">
              <a:extLst>
                <a:ext uri="{FF2B5EF4-FFF2-40B4-BE49-F238E27FC236}">
                  <a16:creationId xmlns:a16="http://schemas.microsoft.com/office/drawing/2014/main" id="{C8AEB112-05A6-4D4B-AB7E-0CB56F28A635}"/>
                </a:ext>
              </a:extLst>
            </p:cNvPr>
            <p:cNvSpPr txBox="1"/>
            <p:nvPr/>
          </p:nvSpPr>
          <p:spPr>
            <a:xfrm>
              <a:off x="872399" y="2104374"/>
              <a:ext cx="2318622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333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Trước</a:t>
              </a: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đó, </a:t>
              </a:r>
              <a:r>
                <a:rPr lang="en-US" sz="1333" b="1" kern="0" dirty="0">
                  <a:solidFill>
                    <a:srgbClr val="5A80BD"/>
                  </a:solidFill>
                  <a:latin typeface="Roboto"/>
                  <a:ea typeface="Roboto"/>
                  <a:cs typeface="Roboto"/>
                  <a:sym typeface="Roboto"/>
                </a:rPr>
                <a:t>khảo sát năm 2020</a:t>
              </a:r>
              <a:r>
                <a:rPr lang="en-US" sz="1333" kern="0" dirty="0">
                  <a:solidFill>
                    <a:srgbClr val="5A80BD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33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ghi</a:t>
              </a: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33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nhận</a:t>
              </a: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65% doanh nghiệp đã </a:t>
              </a:r>
              <a:r>
                <a:rPr lang="en-US" sz="1333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giảm</a:t>
              </a: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doanh </a:t>
              </a:r>
              <a:r>
                <a:rPr lang="en-US" sz="1333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thu</a:t>
              </a: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so với năm 2019</a:t>
              </a:r>
              <a:endParaRPr lang="en-US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7" name="Google Shape;136;p16">
            <a:extLst>
              <a:ext uri="{FF2B5EF4-FFF2-40B4-BE49-F238E27FC236}">
                <a16:creationId xmlns:a16="http://schemas.microsoft.com/office/drawing/2014/main" id="{F12BD06F-5AD9-4465-A8BD-239CF2BDE00F}"/>
              </a:ext>
            </a:extLst>
          </p:cNvPr>
          <p:cNvGrpSpPr/>
          <p:nvPr/>
        </p:nvGrpSpPr>
        <p:grpSpPr>
          <a:xfrm>
            <a:off x="1096703" y="4605523"/>
            <a:ext cx="3091496" cy="1303656"/>
            <a:chOff x="872399" y="1654825"/>
            <a:chExt cx="2318622" cy="977742"/>
          </a:xfrm>
        </p:grpSpPr>
        <p:sp>
          <p:nvSpPr>
            <p:cNvPr id="668" name="Google Shape;137;p16">
              <a:extLst>
                <a:ext uri="{FF2B5EF4-FFF2-40B4-BE49-F238E27FC236}">
                  <a16:creationId xmlns:a16="http://schemas.microsoft.com/office/drawing/2014/main" id="{AB4AF5C0-72ED-4935-9E5C-A37BE4D75160}"/>
                </a:ext>
              </a:extLst>
            </p:cNvPr>
            <p:cNvSpPr txBox="1"/>
            <p:nvPr/>
          </p:nvSpPr>
          <p:spPr>
            <a:xfrm>
              <a:off x="872400" y="1654825"/>
              <a:ext cx="20709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2667" kern="0" dirty="0">
                  <a:solidFill>
                    <a:srgbClr val="D2C17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72%</a:t>
              </a:r>
              <a:endParaRPr sz="2667" kern="0" dirty="0">
                <a:solidFill>
                  <a:srgbClr val="D2C17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69" name="Google Shape;138;p16">
              <a:extLst>
                <a:ext uri="{FF2B5EF4-FFF2-40B4-BE49-F238E27FC236}">
                  <a16:creationId xmlns:a16="http://schemas.microsoft.com/office/drawing/2014/main" id="{1075F771-3319-41C3-99DE-894C584C133E}"/>
                </a:ext>
              </a:extLst>
            </p:cNvPr>
            <p:cNvSpPr txBox="1"/>
            <p:nvPr/>
          </p:nvSpPr>
          <p:spPr>
            <a:xfrm>
              <a:off x="872399" y="2224267"/>
              <a:ext cx="2318622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333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Khoảng</a:t>
              </a: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72% </a:t>
              </a:r>
              <a:r>
                <a:rPr lang="en-US" sz="1333" b="1" kern="0" dirty="0">
                  <a:solidFill>
                    <a:srgbClr val="D2C173"/>
                  </a:solidFill>
                  <a:latin typeface="Roboto"/>
                  <a:ea typeface="Roboto"/>
                  <a:cs typeface="Roboto"/>
                  <a:sym typeface="Roboto"/>
                </a:rPr>
                <a:t>doanh nghiệp </a:t>
              </a:r>
              <a:r>
                <a:rPr lang="en-US" sz="1333" b="1" kern="0" dirty="0" err="1">
                  <a:solidFill>
                    <a:srgbClr val="D2C173"/>
                  </a:solidFill>
                  <a:latin typeface="Roboto"/>
                  <a:ea typeface="Roboto"/>
                  <a:cs typeface="Roboto"/>
                  <a:sym typeface="Roboto"/>
                </a:rPr>
                <a:t>siêu</a:t>
              </a:r>
              <a:r>
                <a:rPr lang="en-US" sz="1333" b="1" kern="0" dirty="0">
                  <a:solidFill>
                    <a:srgbClr val="D2C17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33" b="1" kern="0" dirty="0" err="1">
                  <a:solidFill>
                    <a:srgbClr val="D2C173"/>
                  </a:solidFill>
                  <a:latin typeface="Roboto"/>
                  <a:ea typeface="Roboto"/>
                  <a:cs typeface="Roboto"/>
                  <a:sym typeface="Roboto"/>
                </a:rPr>
                <a:t>nhỏ</a:t>
              </a:r>
              <a:r>
                <a:rPr lang="en-US" sz="1333" b="1" kern="0" dirty="0">
                  <a:solidFill>
                    <a:srgbClr val="D2C173"/>
                  </a:solidFill>
                  <a:latin typeface="Roboto"/>
                  <a:ea typeface="Roboto"/>
                  <a:cs typeface="Roboto"/>
                  <a:sym typeface="Roboto"/>
                </a:rPr>
                <a:t> và </a:t>
              </a:r>
              <a:r>
                <a:rPr lang="en-US" sz="1333" b="1" kern="0" dirty="0" err="1">
                  <a:solidFill>
                    <a:srgbClr val="D2C173"/>
                  </a:solidFill>
                  <a:latin typeface="Roboto"/>
                  <a:ea typeface="Roboto"/>
                  <a:cs typeface="Roboto"/>
                  <a:sym typeface="Roboto"/>
                </a:rPr>
                <a:t>nhỏ</a:t>
              </a: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dự </a:t>
              </a:r>
              <a:r>
                <a:rPr lang="en-US" sz="1333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kiến</a:t>
              </a: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bị </a:t>
              </a:r>
              <a:r>
                <a:rPr lang="en-US" sz="1333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giảm</a:t>
              </a: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doanh </a:t>
              </a:r>
              <a:r>
                <a:rPr lang="en-US" sz="1333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thu</a:t>
              </a: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1333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cao</a:t>
              </a: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33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hơn</a:t>
              </a: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so với doanh nghiệp quy </a:t>
              </a:r>
              <a:r>
                <a:rPr lang="en-US" sz="1333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mô</a:t>
              </a: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vừa và </a:t>
              </a:r>
              <a:r>
                <a:rPr lang="en-US" sz="1333" kern="0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lớn</a:t>
              </a:r>
              <a:r>
                <a:rPr lang="en-US" sz="1333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(70% và 65%).</a:t>
              </a:r>
              <a:endParaRPr lang="en-US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EB1FF4BD-BEA4-4974-898F-67561AAD8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437" y="1913208"/>
            <a:ext cx="7009227" cy="4672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C885C-C7AB-E94B-A4EC-4B2435545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Cải cách thể chế, cải cách hành chính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2C58B-DF65-7841-B302-374307B34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VN" dirty="0"/>
              <a:t>Hiện đã có:</a:t>
            </a:r>
          </a:p>
          <a:p>
            <a:r>
              <a:rPr lang="en-VN" sz="2600" dirty="0"/>
              <a:t>Nghị quyết 68/NQ-CP </a:t>
            </a:r>
            <a:r>
              <a:rPr lang="vi-VN" sz="2600" dirty="0"/>
              <a:t>ngày 12/5/2020 của Chính phủ ban hành Chương trình cắt giảm, đơn giản hóa quy định liên quan đến hoạt động kinh doanh giai đoạn 2020 - 2025</a:t>
            </a:r>
            <a:endParaRPr lang="en-VN" sz="2600" dirty="0"/>
          </a:p>
          <a:p>
            <a:r>
              <a:rPr lang="en-VN" sz="2600" dirty="0"/>
              <a:t>Nghị quyết </a:t>
            </a:r>
            <a:r>
              <a:rPr lang="en-US" sz="2600" dirty="0" err="1"/>
              <a:t>số</a:t>
            </a:r>
            <a:r>
              <a:rPr lang="en-US" sz="2600" dirty="0"/>
              <a:t> 76/NQ-CP </a:t>
            </a:r>
            <a:r>
              <a:rPr lang="en-US" sz="2600" dirty="0" err="1"/>
              <a:t>ngày</a:t>
            </a:r>
            <a:r>
              <a:rPr lang="en-US" sz="2600" dirty="0"/>
              <a:t> 15/7/2021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Chính</a:t>
            </a:r>
            <a:r>
              <a:rPr lang="en-US" sz="2600" dirty="0"/>
              <a:t> </a:t>
            </a:r>
            <a:r>
              <a:rPr lang="en-US" sz="2600" dirty="0" err="1"/>
              <a:t>phủ</a:t>
            </a:r>
            <a:r>
              <a:rPr lang="en-VN" sz="2600" dirty="0">
                <a:effectLst/>
              </a:rPr>
              <a:t> ban hành Chương trình tổng thể cải cách hành chính Nhà nước giai đoạn 2021-2030</a:t>
            </a:r>
          </a:p>
          <a:p>
            <a:r>
              <a:rPr lang="en-US" sz="2600" dirty="0" err="1"/>
              <a:t>Chính</a:t>
            </a:r>
            <a:r>
              <a:rPr lang="en-US" sz="2600" dirty="0"/>
              <a:t> </a:t>
            </a:r>
            <a:r>
              <a:rPr lang="en-US" sz="2600" dirty="0" err="1"/>
              <a:t>phủ</a:t>
            </a:r>
            <a:r>
              <a:rPr lang="en-US" sz="2600" dirty="0"/>
              <a:t> </a:t>
            </a:r>
            <a:r>
              <a:rPr lang="en-US" sz="2600" dirty="0" err="1"/>
              <a:t>trình</a:t>
            </a:r>
            <a:r>
              <a:rPr lang="en-US" sz="2600" dirty="0"/>
              <a:t> </a:t>
            </a:r>
            <a:r>
              <a:rPr lang="en-US" sz="2600" dirty="0" err="1"/>
              <a:t>Quốc</a:t>
            </a:r>
            <a:r>
              <a:rPr lang="en-US" sz="2600" dirty="0"/>
              <a:t> </a:t>
            </a:r>
            <a:r>
              <a:rPr lang="en-US" sz="2600" dirty="0" err="1"/>
              <a:t>hội</a:t>
            </a:r>
            <a:r>
              <a:rPr lang="en-US" sz="2600" dirty="0"/>
              <a:t> </a:t>
            </a:r>
            <a:r>
              <a:rPr lang="en-US" sz="2600" dirty="0" err="1"/>
              <a:t>thông</a:t>
            </a:r>
            <a:r>
              <a:rPr lang="en-US" sz="2600" dirty="0"/>
              <a:t> qua </a:t>
            </a:r>
            <a:r>
              <a:rPr lang="en-US" sz="2600" dirty="0" err="1"/>
              <a:t>Luật</a:t>
            </a:r>
            <a:r>
              <a:rPr lang="en-US" sz="2600" dirty="0"/>
              <a:t> </a:t>
            </a:r>
            <a:r>
              <a:rPr lang="en-US" sz="2600" dirty="0" err="1"/>
              <a:t>sửa</a:t>
            </a:r>
            <a:r>
              <a:rPr lang="en-US" sz="2600" dirty="0"/>
              <a:t> </a:t>
            </a:r>
            <a:r>
              <a:rPr lang="en-US" sz="2600" dirty="0" err="1"/>
              <a:t>đổi</a:t>
            </a:r>
            <a:r>
              <a:rPr lang="en-US" sz="2600" dirty="0"/>
              <a:t> </a:t>
            </a:r>
            <a:r>
              <a:rPr lang="en-US" sz="2600" dirty="0" err="1"/>
              <a:t>bổ</a:t>
            </a:r>
            <a:r>
              <a:rPr lang="en-US" sz="2600" dirty="0"/>
              <a:t> sung 10 </a:t>
            </a:r>
            <a:r>
              <a:rPr lang="en-US" sz="2600" dirty="0" err="1"/>
              <a:t>luật</a:t>
            </a:r>
            <a:r>
              <a:rPr lang="en-US" sz="2600" dirty="0"/>
              <a:t> (</a:t>
            </a:r>
            <a:r>
              <a:rPr lang="en-US" sz="2600" dirty="0" err="1"/>
              <a:t>Luật</a:t>
            </a:r>
            <a:r>
              <a:rPr lang="en-US" sz="2600" dirty="0"/>
              <a:t> </a:t>
            </a:r>
            <a:r>
              <a:rPr lang="en-US" sz="2600" dirty="0" err="1"/>
              <a:t>Đầu</a:t>
            </a:r>
            <a:r>
              <a:rPr lang="en-US" sz="2600" dirty="0"/>
              <a:t> </a:t>
            </a:r>
            <a:r>
              <a:rPr lang="en-US" sz="2600" dirty="0" err="1"/>
              <a:t>tư</a:t>
            </a:r>
            <a:r>
              <a:rPr lang="en-US" sz="2600" dirty="0"/>
              <a:t> </a:t>
            </a:r>
            <a:r>
              <a:rPr lang="en-US" sz="2600" dirty="0" err="1"/>
              <a:t>công</a:t>
            </a:r>
            <a:r>
              <a:rPr lang="en-US" sz="2600" dirty="0"/>
              <a:t>, </a:t>
            </a:r>
            <a:r>
              <a:rPr lang="en-US" sz="2600" dirty="0" err="1"/>
              <a:t>Luật</a:t>
            </a:r>
            <a:r>
              <a:rPr lang="en-US" sz="2600" dirty="0"/>
              <a:t> </a:t>
            </a:r>
            <a:r>
              <a:rPr lang="en-US" sz="2600" dirty="0" err="1"/>
              <a:t>Đầu</a:t>
            </a:r>
            <a:r>
              <a:rPr lang="en-US" sz="2600" dirty="0"/>
              <a:t> </a:t>
            </a:r>
            <a:r>
              <a:rPr lang="en-US" sz="2600" dirty="0" err="1"/>
              <a:t>tư</a:t>
            </a:r>
            <a:r>
              <a:rPr lang="en-US" sz="2600" dirty="0"/>
              <a:t> </a:t>
            </a:r>
            <a:r>
              <a:rPr lang="en-US" sz="2600" dirty="0" err="1"/>
              <a:t>theo</a:t>
            </a:r>
            <a:r>
              <a:rPr lang="en-US" sz="2600" dirty="0"/>
              <a:t> </a:t>
            </a:r>
            <a:r>
              <a:rPr lang="en-US" sz="2600" dirty="0" err="1"/>
              <a:t>phương</a:t>
            </a:r>
            <a:r>
              <a:rPr lang="en-US" sz="2600" dirty="0"/>
              <a:t> </a:t>
            </a:r>
            <a:r>
              <a:rPr lang="en-US" sz="2600" dirty="0" err="1"/>
              <a:t>thức</a:t>
            </a:r>
            <a:r>
              <a:rPr lang="en-US" sz="2600" dirty="0"/>
              <a:t> </a:t>
            </a:r>
            <a:r>
              <a:rPr lang="en-US" sz="2600" dirty="0" err="1"/>
              <a:t>đối</a:t>
            </a:r>
            <a:r>
              <a:rPr lang="en-US" sz="2600" dirty="0"/>
              <a:t> </a:t>
            </a:r>
            <a:r>
              <a:rPr lang="en-US" sz="2600" dirty="0" err="1"/>
              <a:t>tác</a:t>
            </a:r>
            <a:r>
              <a:rPr lang="en-US" sz="2600" dirty="0"/>
              <a:t> </a:t>
            </a:r>
            <a:r>
              <a:rPr lang="en-US" sz="2600" dirty="0" err="1"/>
              <a:t>công</a:t>
            </a:r>
            <a:r>
              <a:rPr lang="en-US" sz="2600" dirty="0"/>
              <a:t> </a:t>
            </a:r>
            <a:r>
              <a:rPr lang="en-US" sz="2600" dirty="0" err="1"/>
              <a:t>tư</a:t>
            </a:r>
            <a:r>
              <a:rPr lang="en-US" sz="2600" dirty="0"/>
              <a:t>, </a:t>
            </a:r>
            <a:r>
              <a:rPr lang="en-US" sz="2600" dirty="0" err="1"/>
              <a:t>Luật</a:t>
            </a:r>
            <a:r>
              <a:rPr lang="en-US" sz="2600" dirty="0"/>
              <a:t> </a:t>
            </a:r>
            <a:r>
              <a:rPr lang="en-US" sz="2600" dirty="0" err="1"/>
              <a:t>Đầu</a:t>
            </a:r>
            <a:r>
              <a:rPr lang="en-US" sz="2600" dirty="0"/>
              <a:t> </a:t>
            </a:r>
            <a:r>
              <a:rPr lang="en-US" sz="2600" dirty="0" err="1"/>
              <a:t>tư</a:t>
            </a:r>
            <a:r>
              <a:rPr lang="en-US" sz="2600" dirty="0"/>
              <a:t>, </a:t>
            </a:r>
            <a:r>
              <a:rPr lang="en-US" sz="2600" dirty="0" err="1"/>
              <a:t>Luật</a:t>
            </a:r>
            <a:r>
              <a:rPr lang="en-US" sz="2600" dirty="0"/>
              <a:t> </a:t>
            </a:r>
            <a:r>
              <a:rPr lang="en-US" sz="2600" dirty="0" err="1"/>
              <a:t>Đấu</a:t>
            </a:r>
            <a:r>
              <a:rPr lang="en-US" sz="2600" dirty="0"/>
              <a:t> </a:t>
            </a:r>
            <a:r>
              <a:rPr lang="en-US" sz="2600" dirty="0" err="1"/>
              <a:t>thầu</a:t>
            </a:r>
            <a:r>
              <a:rPr lang="en-US" sz="2600" dirty="0"/>
              <a:t>, </a:t>
            </a:r>
            <a:r>
              <a:rPr lang="en-US" sz="2600" dirty="0" err="1"/>
              <a:t>Luật</a:t>
            </a:r>
            <a:r>
              <a:rPr lang="en-US" sz="2600" dirty="0"/>
              <a:t> </a:t>
            </a:r>
            <a:r>
              <a:rPr lang="en-US" sz="2600" dirty="0" err="1"/>
              <a:t>Điện</a:t>
            </a:r>
            <a:r>
              <a:rPr lang="en-US" sz="2600" dirty="0"/>
              <a:t> </a:t>
            </a:r>
            <a:r>
              <a:rPr lang="en-US" sz="2600" dirty="0" err="1"/>
              <a:t>lực</a:t>
            </a:r>
            <a:r>
              <a:rPr lang="en-US" sz="2600" dirty="0"/>
              <a:t>, </a:t>
            </a:r>
            <a:r>
              <a:rPr lang="en-US" sz="2600" dirty="0" err="1"/>
              <a:t>Luật</a:t>
            </a:r>
            <a:r>
              <a:rPr lang="en-US" sz="2600" dirty="0"/>
              <a:t> </a:t>
            </a:r>
            <a:r>
              <a:rPr lang="en-US" sz="2600" dirty="0" err="1"/>
              <a:t>Doanh</a:t>
            </a:r>
            <a:r>
              <a:rPr lang="en-US" sz="2600" dirty="0"/>
              <a:t> </a:t>
            </a:r>
            <a:r>
              <a:rPr lang="en-US" sz="2600" dirty="0" err="1"/>
              <a:t>nghiệp</a:t>
            </a:r>
            <a:r>
              <a:rPr lang="en-US" sz="2600" dirty="0"/>
              <a:t>, </a:t>
            </a:r>
            <a:r>
              <a:rPr lang="en-US" sz="2600" dirty="0" err="1"/>
              <a:t>Luật</a:t>
            </a:r>
            <a:r>
              <a:rPr lang="en-US" sz="2600" dirty="0"/>
              <a:t> </a:t>
            </a:r>
            <a:r>
              <a:rPr lang="en-US" sz="2600" dirty="0" err="1"/>
              <a:t>Hỗ</a:t>
            </a:r>
            <a:r>
              <a:rPr lang="en-US" sz="2600" dirty="0"/>
              <a:t> </a:t>
            </a:r>
            <a:r>
              <a:rPr lang="en-US" sz="2600" dirty="0" err="1"/>
              <a:t>trợ</a:t>
            </a:r>
            <a:r>
              <a:rPr lang="en-US" sz="2600" dirty="0"/>
              <a:t> </a:t>
            </a:r>
            <a:r>
              <a:rPr lang="en-US" sz="2600" dirty="0" err="1"/>
              <a:t>doanh</a:t>
            </a:r>
            <a:r>
              <a:rPr lang="en-US" sz="2600" dirty="0"/>
              <a:t> </a:t>
            </a:r>
            <a:r>
              <a:rPr lang="en-US" sz="2600" dirty="0" err="1"/>
              <a:t>nghiệp</a:t>
            </a:r>
            <a:r>
              <a:rPr lang="en-US" sz="2600" dirty="0"/>
              <a:t> </a:t>
            </a:r>
            <a:r>
              <a:rPr lang="en-US" sz="2600" dirty="0" err="1"/>
              <a:t>nhỏ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vừa</a:t>
            </a:r>
            <a:r>
              <a:rPr lang="en-US" sz="2600" dirty="0"/>
              <a:t>, </a:t>
            </a:r>
            <a:r>
              <a:rPr lang="en-US" sz="2600" dirty="0" err="1"/>
              <a:t>Luật</a:t>
            </a:r>
            <a:r>
              <a:rPr lang="en-US" sz="2600" dirty="0"/>
              <a:t> </a:t>
            </a:r>
            <a:r>
              <a:rPr lang="en-US" sz="2600" dirty="0" err="1"/>
              <a:t>Hải</a:t>
            </a:r>
            <a:r>
              <a:rPr lang="en-US" sz="2600" dirty="0"/>
              <a:t> </a:t>
            </a:r>
            <a:r>
              <a:rPr lang="en-US" sz="2600" dirty="0" err="1"/>
              <a:t>quan</a:t>
            </a:r>
            <a:r>
              <a:rPr lang="en-US" sz="2600" dirty="0"/>
              <a:t>, </a:t>
            </a:r>
            <a:r>
              <a:rPr lang="en-US" sz="2600" dirty="0" err="1"/>
              <a:t>Luật</a:t>
            </a:r>
            <a:r>
              <a:rPr lang="en-US" sz="2600" dirty="0"/>
              <a:t> </a:t>
            </a:r>
            <a:r>
              <a:rPr lang="en-US" sz="2600" dirty="0" err="1"/>
              <a:t>Thuế</a:t>
            </a:r>
            <a:r>
              <a:rPr lang="en-US" sz="2600" dirty="0"/>
              <a:t> </a:t>
            </a:r>
            <a:r>
              <a:rPr lang="en-US" sz="2600" dirty="0" err="1"/>
              <a:t>tiêu</a:t>
            </a:r>
            <a:r>
              <a:rPr lang="en-US" sz="2600" dirty="0"/>
              <a:t> </a:t>
            </a:r>
            <a:r>
              <a:rPr lang="en-US" sz="2600" dirty="0" err="1"/>
              <a:t>thụ</a:t>
            </a:r>
            <a:r>
              <a:rPr lang="en-US" sz="2600" dirty="0"/>
              <a:t> </a:t>
            </a:r>
            <a:r>
              <a:rPr lang="en-US" sz="2600" dirty="0" err="1"/>
              <a:t>đặc</a:t>
            </a:r>
            <a:r>
              <a:rPr lang="en-US" sz="2600" dirty="0"/>
              <a:t> </a:t>
            </a:r>
            <a:r>
              <a:rPr lang="en-US" sz="2600" dirty="0" err="1"/>
              <a:t>biệt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Luật</a:t>
            </a:r>
            <a:r>
              <a:rPr lang="en-US" sz="2600" dirty="0"/>
              <a:t> </a:t>
            </a:r>
            <a:r>
              <a:rPr lang="en-US" sz="2600" dirty="0" err="1"/>
              <a:t>Thi</a:t>
            </a:r>
            <a:r>
              <a:rPr lang="en-US" sz="2600" dirty="0"/>
              <a:t> </a:t>
            </a:r>
            <a:r>
              <a:rPr lang="en-US" sz="2600" dirty="0" err="1"/>
              <a:t>hành</a:t>
            </a:r>
            <a:r>
              <a:rPr lang="en-US" sz="2600" dirty="0"/>
              <a:t> </a:t>
            </a:r>
            <a:r>
              <a:rPr lang="en-US" sz="2600" dirty="0" err="1"/>
              <a:t>án</a:t>
            </a:r>
            <a:r>
              <a:rPr lang="en-US" sz="2600" dirty="0"/>
              <a:t> </a:t>
            </a:r>
            <a:r>
              <a:rPr lang="en-US" sz="2600" dirty="0" err="1"/>
              <a:t>dân</a:t>
            </a:r>
            <a:r>
              <a:rPr lang="en-US" sz="2600" dirty="0"/>
              <a:t> </a:t>
            </a:r>
            <a:r>
              <a:rPr lang="en-US" sz="2600" dirty="0" err="1"/>
              <a:t>sự</a:t>
            </a:r>
            <a:r>
              <a:rPr lang="en-US" sz="2600" dirty="0"/>
              <a:t>).</a:t>
            </a:r>
          </a:p>
          <a:p>
            <a:pPr marL="0" indent="0">
              <a:buNone/>
            </a:pPr>
            <a:r>
              <a:rPr lang="en-US" sz="2600" dirty="0" err="1"/>
              <a:t>Nhưng</a:t>
            </a:r>
            <a:r>
              <a:rPr lang="en-US" sz="2600" dirty="0"/>
              <a:t> </a:t>
            </a:r>
            <a:r>
              <a:rPr lang="en-US" sz="2600" dirty="0" err="1"/>
              <a:t>đã</a:t>
            </a:r>
            <a:r>
              <a:rPr lang="en-US" sz="2600" dirty="0"/>
              <a:t> </a:t>
            </a:r>
            <a:r>
              <a:rPr lang="en-US" sz="2600" dirty="0" err="1"/>
              <a:t>tương</a:t>
            </a:r>
            <a:r>
              <a:rPr lang="en-US" sz="2600" dirty="0"/>
              <a:t> </a:t>
            </a:r>
            <a:r>
              <a:rPr lang="en-US" sz="2600" dirty="0" err="1"/>
              <a:t>xứng</a:t>
            </a:r>
            <a:r>
              <a:rPr lang="en-US" sz="2600" dirty="0"/>
              <a:t>??? </a:t>
            </a:r>
            <a:endParaRPr lang="en-VN" sz="2600" dirty="0"/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602546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3953A-CC69-8545-AAC8-1EB507102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VN" sz="4800" dirty="0"/>
              <a:t>Bối cảnh mới cần thực hiện mạnh mẽ 2 chương trình: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E1B9B6-7389-4E65-B100-5BAEFC710C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1514844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8875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2021 Hai_Quan">
      <a:dk1>
        <a:srgbClr val="231F20"/>
      </a:dk1>
      <a:lt1>
        <a:sysClr val="window" lastClr="FFFFFF"/>
      </a:lt1>
      <a:dk2>
        <a:srgbClr val="919396"/>
      </a:dk2>
      <a:lt2>
        <a:srgbClr val="F0F2F1"/>
      </a:lt2>
      <a:accent1>
        <a:srgbClr val="142975"/>
      </a:accent1>
      <a:accent2>
        <a:srgbClr val="6FBE42"/>
      </a:accent2>
      <a:accent3>
        <a:srgbClr val="F9A51B"/>
      </a:accent3>
      <a:accent4>
        <a:srgbClr val="A83195"/>
      </a:accent4>
      <a:accent5>
        <a:srgbClr val="24BB9D"/>
      </a:accent5>
      <a:accent6>
        <a:srgbClr val="ED0753"/>
      </a:accent6>
      <a:hlink>
        <a:srgbClr val="0563C1"/>
      </a:hlink>
      <a:folHlink>
        <a:srgbClr val="954F72"/>
      </a:folHlink>
    </a:clrScheme>
    <a:fontScheme name="AG DaxPro">
      <a:majorFont>
        <a:latin typeface="AG DaxProBold"/>
        <a:ea typeface=""/>
        <a:cs typeface=""/>
      </a:majorFont>
      <a:minorFont>
        <a:latin typeface="AG DaxPro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F56F40A-DB92-4ABA-B097-5F887AC55F40}" vid="{A6B6C31F-155E-4D29-8B4A-61BEF4747BF3}"/>
    </a:ext>
  </a:extLst>
</a:theme>
</file>

<file path=ppt/theme/theme4.xml><?xml version="1.0" encoding="utf-8"?>
<a:theme xmlns:a="http://schemas.openxmlformats.org/drawingml/2006/main" name="Linear COVID-19 Prevention by Slidesgo">
  <a:themeElements>
    <a:clrScheme name="Simple Light">
      <a:dk1>
        <a:srgbClr val="7400B8"/>
      </a:dk1>
      <a:lt1>
        <a:srgbClr val="5E60CE"/>
      </a:lt1>
      <a:dk2>
        <a:srgbClr val="5390D9"/>
      </a:dk2>
      <a:lt2>
        <a:srgbClr val="48BFE3"/>
      </a:lt2>
      <a:accent1>
        <a:srgbClr val="56CFE1"/>
      </a:accent1>
      <a:accent2>
        <a:srgbClr val="64DFDF"/>
      </a:accent2>
      <a:accent3>
        <a:srgbClr val="72EFDD"/>
      </a:accent3>
      <a:accent4>
        <a:srgbClr val="80FFDB"/>
      </a:accent4>
      <a:accent5>
        <a:srgbClr val="000000"/>
      </a:accent5>
      <a:accent6>
        <a:srgbClr val="490B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1543</Words>
  <Application>Microsoft Macintosh PowerPoint</Application>
  <PresentationFormat>Widescreen</PresentationFormat>
  <Paragraphs>122</Paragraphs>
  <Slides>19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AG DaxProBold</vt:lpstr>
      <vt:lpstr>AG DaxProMedium</vt:lpstr>
      <vt:lpstr>AG DaxProRegular</vt:lpstr>
      <vt:lpstr>Arial</vt:lpstr>
      <vt:lpstr>Calibri</vt:lpstr>
      <vt:lpstr>Calibri Light</vt:lpstr>
      <vt:lpstr>Fira Sans Condensed</vt:lpstr>
      <vt:lpstr>Fira Sans Extra Condensed</vt:lpstr>
      <vt:lpstr>Fira Sans Extra Condensed Medium</vt:lpstr>
      <vt:lpstr>Gill Sans MT</vt:lpstr>
      <vt:lpstr>Proxima Nova Semibold</vt:lpstr>
      <vt:lpstr>Roboto</vt:lpstr>
      <vt:lpstr>Segoe UI</vt:lpstr>
      <vt:lpstr>Segoe UI Semilight</vt:lpstr>
      <vt:lpstr>Office Theme</vt:lpstr>
      <vt:lpstr>1_Office Theme</vt:lpstr>
      <vt:lpstr>2_Office Theme</vt:lpstr>
      <vt:lpstr>Linear COVID-19 Prevention by Slidesgo</vt:lpstr>
      <vt:lpstr>Visio</vt:lpstr>
      <vt:lpstr>PowerPoint Presentation</vt:lpstr>
      <vt:lpstr>Bối cảnh</vt:lpstr>
      <vt:lpstr>93,9% doanh nghiệp bị tác động tiêu cực bởi dịch bệnh</vt:lpstr>
      <vt:lpstr>Doanh nghiệp ở các lĩnh vực giáo dục đào tạo, dịch vụ lưu trú, ăn uống, trợ giúp xã hội… chịu tác động nặng nề</vt:lpstr>
      <vt:lpstr>90,8% doanh nghiệp đã giảm quy mô lao động trong thời kỳ dịch bệnh</vt:lpstr>
      <vt:lpstr>COVID-19 làm đứt gãy các chuỗi giá trị</vt:lpstr>
      <vt:lpstr>Doanh thu dự kiến năm 2021 tiếp tục giảm mạnh </vt:lpstr>
      <vt:lpstr>Cải cách thể chế, cải cách hành chính</vt:lpstr>
      <vt:lpstr>Bối cảnh mới cần thực hiện mạnh mẽ 2 chương trình: </vt:lpstr>
      <vt:lpstr>Thủ tục đưa dự án đầu tư vẫn là một rào cản lớn</vt:lpstr>
      <vt:lpstr>Phức tạp – Trùng lắp – Tốn kém – Rủi ro</vt:lpstr>
      <vt:lpstr>PowerPoint Presentation</vt:lpstr>
      <vt:lpstr>PowerPoint Presentation</vt:lpstr>
      <vt:lpstr>CÁC THỦ TỤC KIỂM TRA SAU THÔNG QUAN</vt:lpstr>
      <vt:lpstr>XÁC NHẬN MÃ HS VÀ XÁC ĐỊNH TRỊ GIÁ HẢI QUAN</vt:lpstr>
      <vt:lpstr>NHỮNG KHÓ KHĂN CỦA DOANH NGHIỆP</vt:lpstr>
      <vt:lpstr>QUẢN LÝ VÀ KIỂM TRA CHUYÊN NGÀNH</vt:lpstr>
      <vt:lpstr>Bối cảnh mới cần thực hiện mạnh mẽ 2 chương trình: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Cải cách thủ tục hành chính  Giải pháp quan trọng  tái phục hồi doanh nghiệp </dc:title>
  <dc:creator>Đậu Anh Tuấn</dc:creator>
  <cp:lastModifiedBy>Đậu Anh Tuấn</cp:lastModifiedBy>
  <cp:revision>3</cp:revision>
  <dcterms:created xsi:type="dcterms:W3CDTF">2021-10-26T06:36:49Z</dcterms:created>
  <dcterms:modified xsi:type="dcterms:W3CDTF">2021-10-26T13:38:48Z</dcterms:modified>
</cp:coreProperties>
</file>