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7" r:id="rId2"/>
    <p:sldId id="259" r:id="rId3"/>
    <p:sldId id="276" r:id="rId4"/>
    <p:sldId id="277" r:id="rId5"/>
    <p:sldId id="278" r:id="rId6"/>
    <p:sldId id="279" r:id="rId7"/>
    <p:sldId id="280" r:id="rId8"/>
    <p:sldId id="281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Số</a:t>
            </a:r>
            <a:r>
              <a:rPr lang="en-US" baseline="0"/>
              <a:t> lượng</a:t>
            </a:r>
          </a:p>
          <a:p>
            <a:pPr>
              <a:defRPr/>
            </a:pPr>
            <a:r>
              <a:rPr lang="en-US" baseline="0"/>
              <a:t>công nhân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8B-D343-94E0-DE6C91EE50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8B-D343-94E0-DE6C91EE5024}"/>
              </c:ext>
            </c:extLst>
          </c:dPt>
          <c:cat>
            <c:strRef>
              <c:f>Sheet1!$A$2:$A$3</c:f>
              <c:strCache>
                <c:ptCount val="2"/>
                <c:pt idx="0">
                  <c:v>KCN</c:v>
                </c:pt>
                <c:pt idx="1">
                  <c:v>CCN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192000</c:v>
                </c:pt>
                <c:pt idx="1">
                  <c:v>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4-4892-BA62-148EA49EF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Số</a:t>
            </a:r>
            <a:r>
              <a:rPr lang="en-US" baseline="0"/>
              <a:t> lượng</a:t>
            </a:r>
          </a:p>
          <a:p>
            <a:pPr>
              <a:defRPr/>
            </a:pPr>
            <a:r>
              <a:rPr lang="en-US" baseline="0"/>
              <a:t>công nhân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25-4B2B-B534-5E83FB58F4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25-4B2B-B534-5E83FB58F432}"/>
              </c:ext>
            </c:extLst>
          </c:dPt>
          <c:cat>
            <c:strRef>
              <c:f>Sheet1!$A$2:$A$3</c:f>
              <c:strCache>
                <c:ptCount val="2"/>
                <c:pt idx="0">
                  <c:v>KCN</c:v>
                </c:pt>
                <c:pt idx="1">
                  <c:v>CCN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192000</c:v>
                </c:pt>
                <c:pt idx="1">
                  <c:v>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4-4892-BA62-148EA49EF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B827E-54EE-479F-85BC-E9F0225A629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EA26FB-2399-414E-9A66-6ACAF57B3E43}">
      <dgm:prSet phldrT="[Text]"/>
      <dgm:spPr/>
      <dgm:t>
        <a:bodyPr/>
        <a:lstStyle/>
        <a:p>
          <a:r>
            <a:rPr lang="pt-BR" b="1" i="1"/>
            <a:t>- Tăng cường sự lãnh đạo, chỉ đạo của các cấp ủy đảng trong việc phát triển nhà ở xã hội dành cho công nhân</a:t>
          </a:r>
          <a:endParaRPr lang="en-US" b="1"/>
        </a:p>
      </dgm:t>
    </dgm:pt>
    <dgm:pt modelId="{38C52C5C-3EF1-47C6-A76A-412C749067F1}" type="parTrans" cxnId="{69D60279-023E-4694-9515-B530E74C969A}">
      <dgm:prSet/>
      <dgm:spPr/>
      <dgm:t>
        <a:bodyPr/>
        <a:lstStyle/>
        <a:p>
          <a:endParaRPr lang="en-US"/>
        </a:p>
      </dgm:t>
    </dgm:pt>
    <dgm:pt modelId="{920D4BD1-29AF-4C8A-918C-C25BA06ABACA}" type="sibTrans" cxnId="{69D60279-023E-4694-9515-B530E74C969A}">
      <dgm:prSet/>
      <dgm:spPr/>
      <dgm:t>
        <a:bodyPr/>
        <a:lstStyle/>
        <a:p>
          <a:endParaRPr lang="en-US"/>
        </a:p>
      </dgm:t>
    </dgm:pt>
    <dgm:pt modelId="{19B7D180-B636-44F6-BD25-00B9FF3C1404}">
      <dgm:prSet phldrT="[Text]"/>
      <dgm:spPr/>
      <dgm:t>
        <a:bodyPr/>
        <a:lstStyle/>
        <a:p>
          <a:r>
            <a:rPr lang="en-US" b="1" i="1"/>
            <a:t>Đổi mới công tác tuyên truyền, nâng cao nhận thức </a:t>
          </a:r>
          <a:r>
            <a:rPr lang="pt-BR" b="1" i="1"/>
            <a:t>của các cấp ủy đảng và nhân dân</a:t>
          </a:r>
          <a:endParaRPr lang="en-US" b="1"/>
        </a:p>
      </dgm:t>
    </dgm:pt>
    <dgm:pt modelId="{63F3EF90-9625-4F28-B874-0AB3E283728F}" type="parTrans" cxnId="{3395BE5A-96AE-4675-B7A2-24EE80F2A326}">
      <dgm:prSet/>
      <dgm:spPr/>
      <dgm:t>
        <a:bodyPr/>
        <a:lstStyle/>
        <a:p>
          <a:endParaRPr lang="en-US"/>
        </a:p>
      </dgm:t>
    </dgm:pt>
    <dgm:pt modelId="{FCCB32C5-2407-401D-B5B3-263FB55E24A2}" type="sibTrans" cxnId="{3395BE5A-96AE-4675-B7A2-24EE80F2A326}">
      <dgm:prSet/>
      <dgm:spPr/>
      <dgm:t>
        <a:bodyPr/>
        <a:lstStyle/>
        <a:p>
          <a:endParaRPr lang="en-US"/>
        </a:p>
      </dgm:t>
    </dgm:pt>
    <dgm:pt modelId="{B639E126-9C20-4688-A357-00F982B58E5D}">
      <dgm:prSet phldrT="[Text]"/>
      <dgm:spPr/>
      <dgm:t>
        <a:bodyPr/>
        <a:lstStyle/>
        <a:p>
          <a:r>
            <a:rPr lang="af-ZA" b="1" i="1"/>
            <a:t>Nâng cao chất lượng, hiệu quả công tác quy hoạch xây dựng, kế hoạch sử dụng đất </a:t>
          </a:r>
          <a:endParaRPr lang="en-US" b="1"/>
        </a:p>
      </dgm:t>
    </dgm:pt>
    <dgm:pt modelId="{FCDA923F-3065-4098-8BFD-A18A4005F27F}" type="parTrans" cxnId="{D817B712-A85B-447E-B408-ADDCA2DD9D27}">
      <dgm:prSet/>
      <dgm:spPr/>
      <dgm:t>
        <a:bodyPr/>
        <a:lstStyle/>
        <a:p>
          <a:endParaRPr lang="en-US"/>
        </a:p>
      </dgm:t>
    </dgm:pt>
    <dgm:pt modelId="{31F3C87E-9A2B-46B3-A067-E925D2188A66}" type="sibTrans" cxnId="{D817B712-A85B-447E-B408-ADDCA2DD9D27}">
      <dgm:prSet/>
      <dgm:spPr/>
      <dgm:t>
        <a:bodyPr/>
        <a:lstStyle/>
        <a:p>
          <a:endParaRPr lang="en-US"/>
        </a:p>
      </dgm:t>
    </dgm:pt>
    <dgm:pt modelId="{71E0CE38-FD4E-42FF-A553-4C94ACA9140B}">
      <dgm:prSet phldrT="[Text]"/>
      <dgm:spPr/>
      <dgm:t>
        <a:bodyPr/>
        <a:lstStyle/>
        <a:p>
          <a:r>
            <a:rPr lang="af-ZA" b="1" i="1"/>
            <a:t>Tạo môi trường thu hút đầu </a:t>
          </a:r>
          <a:r>
            <a:rPr lang="pt-BR" b="1" i="1"/>
            <a:t>tư, huy động các nguồn lực xã hội đầu tư xây dựng nhà ở cho công nhân</a:t>
          </a:r>
          <a:endParaRPr lang="en-US" b="1"/>
        </a:p>
      </dgm:t>
    </dgm:pt>
    <dgm:pt modelId="{DDD58935-C86F-453F-9D46-FBE1D66643F9}" type="parTrans" cxnId="{54FBD8B4-6A50-4FCA-8814-51F44AFCA7D7}">
      <dgm:prSet/>
      <dgm:spPr/>
      <dgm:t>
        <a:bodyPr/>
        <a:lstStyle/>
        <a:p>
          <a:endParaRPr lang="en-US"/>
        </a:p>
      </dgm:t>
    </dgm:pt>
    <dgm:pt modelId="{A14AA2E3-F3ED-464C-BDB3-D677039ECC32}" type="sibTrans" cxnId="{54FBD8B4-6A50-4FCA-8814-51F44AFCA7D7}">
      <dgm:prSet/>
      <dgm:spPr/>
      <dgm:t>
        <a:bodyPr/>
        <a:lstStyle/>
        <a:p>
          <a:endParaRPr lang="en-US"/>
        </a:p>
      </dgm:t>
    </dgm:pt>
    <dgm:pt modelId="{9EF97CD9-CA80-428E-A0C4-DB20AEA41908}">
      <dgm:prSet phldrT="[Text]"/>
      <dgm:spPr/>
      <dgm:t>
        <a:bodyPr/>
        <a:lstStyle/>
        <a:p>
          <a:r>
            <a:rPr lang="pt-BR" b="1" i="1"/>
            <a:t>Nâng cao năng lực quản lý nhà nước về nhà ở xã hội dành cho công nhân</a:t>
          </a:r>
          <a:endParaRPr lang="en-US" b="1"/>
        </a:p>
      </dgm:t>
    </dgm:pt>
    <dgm:pt modelId="{89F57CB9-6794-4D1E-B559-1807AEB9F58D}" type="parTrans" cxnId="{76472E5F-C3F0-4058-96A8-306AE6559C79}">
      <dgm:prSet/>
      <dgm:spPr/>
      <dgm:t>
        <a:bodyPr/>
        <a:lstStyle/>
        <a:p>
          <a:endParaRPr lang="en-US"/>
        </a:p>
      </dgm:t>
    </dgm:pt>
    <dgm:pt modelId="{540E5535-D586-4B7E-BAA1-AAF9A19B798C}" type="sibTrans" cxnId="{76472E5F-C3F0-4058-96A8-306AE6559C79}">
      <dgm:prSet/>
      <dgm:spPr/>
      <dgm:t>
        <a:bodyPr/>
        <a:lstStyle/>
        <a:p>
          <a:endParaRPr lang="en-US"/>
        </a:p>
      </dgm:t>
    </dgm:pt>
    <dgm:pt modelId="{1A3310EA-B57E-4F4C-9B6D-71B05A1BADD9}" type="pres">
      <dgm:prSet presAssocID="{739B827E-54EE-479F-85BC-E9F0225A629C}" presName="diagram" presStyleCnt="0">
        <dgm:presLayoutVars>
          <dgm:dir/>
          <dgm:resizeHandles val="exact"/>
        </dgm:presLayoutVars>
      </dgm:prSet>
      <dgm:spPr/>
    </dgm:pt>
    <dgm:pt modelId="{C65BB926-77CE-40A5-8A99-1C7CE461893C}" type="pres">
      <dgm:prSet presAssocID="{A4EA26FB-2399-414E-9A66-6ACAF57B3E43}" presName="node" presStyleLbl="node1" presStyleIdx="0" presStyleCnt="5">
        <dgm:presLayoutVars>
          <dgm:bulletEnabled val="1"/>
        </dgm:presLayoutVars>
      </dgm:prSet>
      <dgm:spPr/>
    </dgm:pt>
    <dgm:pt modelId="{802D4C2E-C669-4982-9F4B-34268DF859EA}" type="pres">
      <dgm:prSet presAssocID="{920D4BD1-29AF-4C8A-918C-C25BA06ABACA}" presName="sibTrans" presStyleCnt="0"/>
      <dgm:spPr/>
    </dgm:pt>
    <dgm:pt modelId="{698005CA-E803-412B-8C82-CFE1F740CD6A}" type="pres">
      <dgm:prSet presAssocID="{19B7D180-B636-44F6-BD25-00B9FF3C1404}" presName="node" presStyleLbl="node1" presStyleIdx="1" presStyleCnt="5">
        <dgm:presLayoutVars>
          <dgm:bulletEnabled val="1"/>
        </dgm:presLayoutVars>
      </dgm:prSet>
      <dgm:spPr/>
    </dgm:pt>
    <dgm:pt modelId="{466946AE-95A1-4812-8FE8-1312F7796B89}" type="pres">
      <dgm:prSet presAssocID="{FCCB32C5-2407-401D-B5B3-263FB55E24A2}" presName="sibTrans" presStyleCnt="0"/>
      <dgm:spPr/>
    </dgm:pt>
    <dgm:pt modelId="{C390BBA1-36B1-4ACE-A125-12F50AE53C54}" type="pres">
      <dgm:prSet presAssocID="{B639E126-9C20-4688-A357-00F982B58E5D}" presName="node" presStyleLbl="node1" presStyleIdx="2" presStyleCnt="5">
        <dgm:presLayoutVars>
          <dgm:bulletEnabled val="1"/>
        </dgm:presLayoutVars>
      </dgm:prSet>
      <dgm:spPr/>
    </dgm:pt>
    <dgm:pt modelId="{C37CD3FA-4D13-4B8A-84C6-B66BA4C8F587}" type="pres">
      <dgm:prSet presAssocID="{31F3C87E-9A2B-46B3-A067-E925D2188A66}" presName="sibTrans" presStyleCnt="0"/>
      <dgm:spPr/>
    </dgm:pt>
    <dgm:pt modelId="{CC6A85E2-EC5E-488B-8C8F-D2424048DF97}" type="pres">
      <dgm:prSet presAssocID="{71E0CE38-FD4E-42FF-A553-4C94ACA9140B}" presName="node" presStyleLbl="node1" presStyleIdx="3" presStyleCnt="5">
        <dgm:presLayoutVars>
          <dgm:bulletEnabled val="1"/>
        </dgm:presLayoutVars>
      </dgm:prSet>
      <dgm:spPr/>
    </dgm:pt>
    <dgm:pt modelId="{B46C70A8-4DEF-4DF1-B2CF-C71297B00231}" type="pres">
      <dgm:prSet presAssocID="{A14AA2E3-F3ED-464C-BDB3-D677039ECC32}" presName="sibTrans" presStyleCnt="0"/>
      <dgm:spPr/>
    </dgm:pt>
    <dgm:pt modelId="{3A2291B4-2464-4E8C-BA12-C118D5B574AC}" type="pres">
      <dgm:prSet presAssocID="{9EF97CD9-CA80-428E-A0C4-DB20AEA41908}" presName="node" presStyleLbl="node1" presStyleIdx="4" presStyleCnt="5">
        <dgm:presLayoutVars>
          <dgm:bulletEnabled val="1"/>
        </dgm:presLayoutVars>
      </dgm:prSet>
      <dgm:spPr/>
    </dgm:pt>
  </dgm:ptLst>
  <dgm:cxnLst>
    <dgm:cxn modelId="{D817B712-A85B-447E-B408-ADDCA2DD9D27}" srcId="{739B827E-54EE-479F-85BC-E9F0225A629C}" destId="{B639E126-9C20-4688-A357-00F982B58E5D}" srcOrd="2" destOrd="0" parTransId="{FCDA923F-3065-4098-8BFD-A18A4005F27F}" sibTransId="{31F3C87E-9A2B-46B3-A067-E925D2188A66}"/>
    <dgm:cxn modelId="{D3A1E336-F68D-45F6-9733-082202FCA06C}" type="presOf" srcId="{19B7D180-B636-44F6-BD25-00B9FF3C1404}" destId="{698005CA-E803-412B-8C82-CFE1F740CD6A}" srcOrd="0" destOrd="0" presId="urn:microsoft.com/office/officeart/2005/8/layout/default"/>
    <dgm:cxn modelId="{81626141-5805-465A-B515-8BB3CDF30401}" type="presOf" srcId="{9EF97CD9-CA80-428E-A0C4-DB20AEA41908}" destId="{3A2291B4-2464-4E8C-BA12-C118D5B574AC}" srcOrd="0" destOrd="0" presId="urn:microsoft.com/office/officeart/2005/8/layout/default"/>
    <dgm:cxn modelId="{3395BE5A-96AE-4675-B7A2-24EE80F2A326}" srcId="{739B827E-54EE-479F-85BC-E9F0225A629C}" destId="{19B7D180-B636-44F6-BD25-00B9FF3C1404}" srcOrd="1" destOrd="0" parTransId="{63F3EF90-9625-4F28-B874-0AB3E283728F}" sibTransId="{FCCB32C5-2407-401D-B5B3-263FB55E24A2}"/>
    <dgm:cxn modelId="{76472E5F-C3F0-4058-96A8-306AE6559C79}" srcId="{739B827E-54EE-479F-85BC-E9F0225A629C}" destId="{9EF97CD9-CA80-428E-A0C4-DB20AEA41908}" srcOrd="4" destOrd="0" parTransId="{89F57CB9-6794-4D1E-B559-1807AEB9F58D}" sibTransId="{540E5535-D586-4B7E-BAA1-AAF9A19B798C}"/>
    <dgm:cxn modelId="{918D9A65-664F-42EC-A423-52AEF5CB6404}" type="presOf" srcId="{B639E126-9C20-4688-A357-00F982B58E5D}" destId="{C390BBA1-36B1-4ACE-A125-12F50AE53C54}" srcOrd="0" destOrd="0" presId="urn:microsoft.com/office/officeart/2005/8/layout/default"/>
    <dgm:cxn modelId="{69D60279-023E-4694-9515-B530E74C969A}" srcId="{739B827E-54EE-479F-85BC-E9F0225A629C}" destId="{A4EA26FB-2399-414E-9A66-6ACAF57B3E43}" srcOrd="0" destOrd="0" parTransId="{38C52C5C-3EF1-47C6-A76A-412C749067F1}" sibTransId="{920D4BD1-29AF-4C8A-918C-C25BA06ABACA}"/>
    <dgm:cxn modelId="{54FBD8B4-6A50-4FCA-8814-51F44AFCA7D7}" srcId="{739B827E-54EE-479F-85BC-E9F0225A629C}" destId="{71E0CE38-FD4E-42FF-A553-4C94ACA9140B}" srcOrd="3" destOrd="0" parTransId="{DDD58935-C86F-453F-9D46-FBE1D66643F9}" sibTransId="{A14AA2E3-F3ED-464C-BDB3-D677039ECC32}"/>
    <dgm:cxn modelId="{AD1F8FD0-8444-4577-B1D4-760AD6AC5CE0}" type="presOf" srcId="{A4EA26FB-2399-414E-9A66-6ACAF57B3E43}" destId="{C65BB926-77CE-40A5-8A99-1C7CE461893C}" srcOrd="0" destOrd="0" presId="urn:microsoft.com/office/officeart/2005/8/layout/default"/>
    <dgm:cxn modelId="{926290D1-3191-468C-A09F-27C1701DA9A0}" type="presOf" srcId="{739B827E-54EE-479F-85BC-E9F0225A629C}" destId="{1A3310EA-B57E-4F4C-9B6D-71B05A1BADD9}" srcOrd="0" destOrd="0" presId="urn:microsoft.com/office/officeart/2005/8/layout/default"/>
    <dgm:cxn modelId="{31EBA9D3-7ED9-4807-9570-4C4C978669D6}" type="presOf" srcId="{71E0CE38-FD4E-42FF-A553-4C94ACA9140B}" destId="{CC6A85E2-EC5E-488B-8C8F-D2424048DF97}" srcOrd="0" destOrd="0" presId="urn:microsoft.com/office/officeart/2005/8/layout/default"/>
    <dgm:cxn modelId="{A28F90B7-4DEE-49EA-B5B2-C13378440886}" type="presParOf" srcId="{1A3310EA-B57E-4F4C-9B6D-71B05A1BADD9}" destId="{C65BB926-77CE-40A5-8A99-1C7CE461893C}" srcOrd="0" destOrd="0" presId="urn:microsoft.com/office/officeart/2005/8/layout/default"/>
    <dgm:cxn modelId="{7CFBFDF4-D262-4DBE-AF59-37D26B5C04A0}" type="presParOf" srcId="{1A3310EA-B57E-4F4C-9B6D-71B05A1BADD9}" destId="{802D4C2E-C669-4982-9F4B-34268DF859EA}" srcOrd="1" destOrd="0" presId="urn:microsoft.com/office/officeart/2005/8/layout/default"/>
    <dgm:cxn modelId="{C5259786-5361-42D2-8212-553BFC9064EB}" type="presParOf" srcId="{1A3310EA-B57E-4F4C-9B6D-71B05A1BADD9}" destId="{698005CA-E803-412B-8C82-CFE1F740CD6A}" srcOrd="2" destOrd="0" presId="urn:microsoft.com/office/officeart/2005/8/layout/default"/>
    <dgm:cxn modelId="{514F842A-AF9E-499D-BA81-55FBF206C814}" type="presParOf" srcId="{1A3310EA-B57E-4F4C-9B6D-71B05A1BADD9}" destId="{466946AE-95A1-4812-8FE8-1312F7796B89}" srcOrd="3" destOrd="0" presId="urn:microsoft.com/office/officeart/2005/8/layout/default"/>
    <dgm:cxn modelId="{7C9173AC-4B9B-4EB5-9FE9-3CC0837105DE}" type="presParOf" srcId="{1A3310EA-B57E-4F4C-9B6D-71B05A1BADD9}" destId="{C390BBA1-36B1-4ACE-A125-12F50AE53C54}" srcOrd="4" destOrd="0" presId="urn:microsoft.com/office/officeart/2005/8/layout/default"/>
    <dgm:cxn modelId="{5D3289B9-BE49-4F98-8EC0-4323D5CD2533}" type="presParOf" srcId="{1A3310EA-B57E-4F4C-9B6D-71B05A1BADD9}" destId="{C37CD3FA-4D13-4B8A-84C6-B66BA4C8F587}" srcOrd="5" destOrd="0" presId="urn:microsoft.com/office/officeart/2005/8/layout/default"/>
    <dgm:cxn modelId="{7224E0FD-7C5E-47FC-BA08-89F725B5E27E}" type="presParOf" srcId="{1A3310EA-B57E-4F4C-9B6D-71B05A1BADD9}" destId="{CC6A85E2-EC5E-488B-8C8F-D2424048DF97}" srcOrd="6" destOrd="0" presId="urn:microsoft.com/office/officeart/2005/8/layout/default"/>
    <dgm:cxn modelId="{BEBF5947-5F54-4C67-8921-6997E328D2B7}" type="presParOf" srcId="{1A3310EA-B57E-4F4C-9B6D-71B05A1BADD9}" destId="{B46C70A8-4DEF-4DF1-B2CF-C71297B00231}" srcOrd="7" destOrd="0" presId="urn:microsoft.com/office/officeart/2005/8/layout/default"/>
    <dgm:cxn modelId="{91064DBE-FEFC-4279-8DC1-6611F71E7EA2}" type="presParOf" srcId="{1A3310EA-B57E-4F4C-9B6D-71B05A1BADD9}" destId="{3A2291B4-2464-4E8C-BA12-C118D5B574A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BB926-77CE-40A5-8A99-1C7CE461893C}">
      <dsp:nvSpPr>
        <dsp:cNvPr id="0" name=""/>
        <dsp:cNvSpPr/>
      </dsp:nvSpPr>
      <dsp:spPr>
        <a:xfrm>
          <a:off x="0" y="555288"/>
          <a:ext cx="3068204" cy="184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i="1" kern="1200"/>
            <a:t>- Tăng cường sự lãnh đạo, chỉ đạo của các cấp ủy đảng trong việc phát triển nhà ở xã hội dành cho công nhân</a:t>
          </a:r>
          <a:endParaRPr lang="en-US" sz="2300" b="1" kern="1200"/>
        </a:p>
      </dsp:txBody>
      <dsp:txXfrm>
        <a:off x="0" y="555288"/>
        <a:ext cx="3068204" cy="1840922"/>
      </dsp:txXfrm>
    </dsp:sp>
    <dsp:sp modelId="{698005CA-E803-412B-8C82-CFE1F740CD6A}">
      <dsp:nvSpPr>
        <dsp:cNvPr id="0" name=""/>
        <dsp:cNvSpPr/>
      </dsp:nvSpPr>
      <dsp:spPr>
        <a:xfrm>
          <a:off x="3375024" y="555288"/>
          <a:ext cx="3068204" cy="184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1" kern="1200"/>
            <a:t>Đổi mới công tác tuyên truyền, nâng cao nhận thức </a:t>
          </a:r>
          <a:r>
            <a:rPr lang="pt-BR" sz="2300" b="1" i="1" kern="1200"/>
            <a:t>của các cấp ủy đảng và nhân dân</a:t>
          </a:r>
          <a:endParaRPr lang="en-US" sz="2300" b="1" kern="1200"/>
        </a:p>
      </dsp:txBody>
      <dsp:txXfrm>
        <a:off x="3375024" y="555288"/>
        <a:ext cx="3068204" cy="1840922"/>
      </dsp:txXfrm>
    </dsp:sp>
    <dsp:sp modelId="{C390BBA1-36B1-4ACE-A125-12F50AE53C54}">
      <dsp:nvSpPr>
        <dsp:cNvPr id="0" name=""/>
        <dsp:cNvSpPr/>
      </dsp:nvSpPr>
      <dsp:spPr>
        <a:xfrm>
          <a:off x="6750048" y="555288"/>
          <a:ext cx="3068204" cy="184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2300" b="1" i="1" kern="1200"/>
            <a:t>Nâng cao chất lượng, hiệu quả công tác quy hoạch xây dựng, kế hoạch sử dụng đất </a:t>
          </a:r>
          <a:endParaRPr lang="en-US" sz="2300" b="1" kern="1200"/>
        </a:p>
      </dsp:txBody>
      <dsp:txXfrm>
        <a:off x="6750048" y="555288"/>
        <a:ext cx="3068204" cy="1840922"/>
      </dsp:txXfrm>
    </dsp:sp>
    <dsp:sp modelId="{CC6A85E2-EC5E-488B-8C8F-D2424048DF97}">
      <dsp:nvSpPr>
        <dsp:cNvPr id="0" name=""/>
        <dsp:cNvSpPr/>
      </dsp:nvSpPr>
      <dsp:spPr>
        <a:xfrm>
          <a:off x="1687512" y="2703031"/>
          <a:ext cx="3068204" cy="184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2300" b="1" i="1" kern="1200"/>
            <a:t>Tạo môi trường thu hút đầu </a:t>
          </a:r>
          <a:r>
            <a:rPr lang="pt-BR" sz="2300" b="1" i="1" kern="1200"/>
            <a:t>tư, huy động các nguồn lực xã hội đầu tư xây dựng nhà ở cho công nhân</a:t>
          </a:r>
          <a:endParaRPr lang="en-US" sz="2300" b="1" kern="1200"/>
        </a:p>
      </dsp:txBody>
      <dsp:txXfrm>
        <a:off x="1687512" y="2703031"/>
        <a:ext cx="3068204" cy="1840922"/>
      </dsp:txXfrm>
    </dsp:sp>
    <dsp:sp modelId="{3A2291B4-2464-4E8C-BA12-C118D5B574AC}">
      <dsp:nvSpPr>
        <dsp:cNvPr id="0" name=""/>
        <dsp:cNvSpPr/>
      </dsp:nvSpPr>
      <dsp:spPr>
        <a:xfrm>
          <a:off x="5062536" y="2703031"/>
          <a:ext cx="3068204" cy="184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1" i="1" kern="1200"/>
            <a:t>Nâng cao năng lực quản lý nhà nước về nhà ở xã hội dành cho công nhân</a:t>
          </a:r>
          <a:endParaRPr lang="en-US" sz="2300" b="1" kern="1200"/>
        </a:p>
      </dsp:txBody>
      <dsp:txXfrm>
        <a:off x="5062536" y="2703031"/>
        <a:ext cx="3068204" cy="1840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7754" y="1287698"/>
            <a:ext cx="5951446" cy="2388369"/>
          </a:xfrm>
        </p:spPr>
        <p:txBody>
          <a:bodyPr anchor="ctr" anchorCtr="0"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 ĐỀ NHÀ Ở XÃ HỘI</a:t>
            </a:r>
            <a:br>
              <a:rPr lang="en-US" sz="2400" b="1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CÔNG NHÂN TẠI BẮC GIANG,</a:t>
            </a:r>
            <a:br>
              <a:rPr lang="en-US" sz="2400" b="1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 TRẠNG VÀ GIẢI PHÁP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B831B99-DA92-4E8B-BD5A-88CA37761778}"/>
              </a:ext>
            </a:extLst>
          </p:cNvPr>
          <p:cNvSpPr txBox="1"/>
          <p:nvPr/>
        </p:nvSpPr>
        <p:spPr>
          <a:xfrm>
            <a:off x="5634181" y="4754879"/>
            <a:ext cx="607752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b="1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</a:t>
            </a:r>
          </a:p>
          <a:p>
            <a:pPr>
              <a:spcBef>
                <a:spcPts val="600"/>
              </a:spcBef>
            </a:pPr>
            <a:r>
              <a:rPr lang="en-US" sz="1800" b="1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Trưởng phòng Quản lý Đầu tư - Quản lý các KCN Bắc Giang </a:t>
            </a:r>
            <a:endParaRPr lang="en-US" sz="18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992E03-4B8F-4141-A8D2-84ED860256E1}"/>
              </a:ext>
            </a:extLst>
          </p:cNvPr>
          <p:cNvSpPr/>
          <p:nvPr/>
        </p:nvSpPr>
        <p:spPr>
          <a:xfrm>
            <a:off x="-1" y="6347534"/>
            <a:ext cx="12192001" cy="5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9D7B41-60FF-4444-AF9C-89E992F22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39" y="1198198"/>
            <a:ext cx="3592759" cy="479034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35DC83-67AB-48C2-A13D-670D739F8C1B}"/>
              </a:ext>
            </a:extLst>
          </p:cNvPr>
          <p:cNvSpPr txBox="1"/>
          <p:nvPr/>
        </p:nvSpPr>
        <p:spPr>
          <a:xfrm>
            <a:off x="1671782" y="1604682"/>
            <a:ext cx="8848436" cy="4806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 nay, tỉnh Bắc Giang có </a:t>
            </a:r>
            <a:r>
              <a:rPr lang="en-US" sz="36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06 KCN </a:t>
            </a: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 hoạt động với tổng diện tích trên </a:t>
            </a:r>
            <a:r>
              <a:rPr lang="en-US" sz="36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1.300 ha</a:t>
            </a: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trong đó: </a:t>
            </a:r>
            <a:r>
              <a:rPr lang="en-US" sz="32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05 KCN </a:t>
            </a:r>
            <a:r>
              <a:rPr lang="en-US" sz="3200" i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i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 Trám, Vân Trung, Quang Châu, Song Khê, Hòa Phú)</a:t>
            </a:r>
            <a:r>
              <a:rPr lang="en-US" sz="32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 đi vào hoạt động và cơ bản lấp đầy </a:t>
            </a:r>
            <a:r>
              <a:rPr lang="en-US" sz="36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</a:t>
            </a: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đất công nghiệp.</a:t>
            </a: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 </a:t>
            </a:r>
            <a:r>
              <a:rPr lang="en-US" sz="40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385</a:t>
            </a: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dự án đang hoạt động trong tổng số </a:t>
            </a:r>
            <a:r>
              <a:rPr lang="en-US" sz="32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412</a:t>
            </a:r>
            <a:r>
              <a:rPr lang="en-US" sz="32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dự án được chấp thuận đầu tư.</a:t>
            </a: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endParaRPr lang="en-US" sz="3200" spc="1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4A5D2-BE9E-4133-A3C8-40BEF2ECB79F}"/>
              </a:ext>
            </a:extLst>
          </p:cNvPr>
          <p:cNvSpPr txBox="1"/>
          <p:nvPr/>
        </p:nvSpPr>
        <p:spPr>
          <a:xfrm>
            <a:off x="794325" y="1015860"/>
            <a:ext cx="944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 HÌNH VỀ CÁC KCN VÀ NHÀ Ở XÃ HỘI TẠI TỈNH BẮC GIANG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405716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4A5D2-BE9E-4133-A3C8-40BEF2ECB79F}"/>
              </a:ext>
            </a:extLst>
          </p:cNvPr>
          <p:cNvSpPr txBox="1"/>
          <p:nvPr/>
        </p:nvSpPr>
        <p:spPr>
          <a:xfrm>
            <a:off x="785089" y="1376126"/>
            <a:ext cx="944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 HÌNH VỀ CÁC KCN VÀ NHÀ Ở XÃ HỘI TẠI TỈNH BẮC GIANG</a:t>
            </a:r>
            <a:endParaRPr lang="en-US" sz="54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B9D8D4-4619-4F7F-97D4-81754095B9CA}"/>
              </a:ext>
            </a:extLst>
          </p:cNvPr>
          <p:cNvSpPr txBox="1"/>
          <p:nvPr/>
        </p:nvSpPr>
        <p:spPr>
          <a:xfrm>
            <a:off x="2382982" y="2189018"/>
            <a:ext cx="88299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-1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Bắc Giang đang trình Bộ Kế hoạch và Đầu tư thẩm định dự án đầu tư xây dựng hạ tầng cơ sở của </a:t>
            </a:r>
            <a:r>
              <a:rPr lang="en-US" sz="3600" b="1" spc="-1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 KCN</a:t>
            </a:r>
            <a:r>
              <a:rPr lang="en-US" sz="3200" spc="-1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với diện tích </a:t>
            </a:r>
            <a:r>
              <a:rPr lang="en-US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1.105,3ha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3200" spc="-1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đó có </a:t>
            </a:r>
            <a:r>
              <a:rPr lang="en-US" sz="3600" b="1" i="1" spc="-1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KCN thành lập mới và 3 KCN mở rộng.</a:t>
            </a:r>
            <a:endParaRPr lang="en-US" sz="3200" b="1" i="1"/>
          </a:p>
        </p:txBody>
      </p:sp>
    </p:spTree>
    <p:extLst>
      <p:ext uri="{BB962C8B-B14F-4D97-AF65-F5344CB8AC3E}">
        <p14:creationId xmlns:p14="http://schemas.microsoft.com/office/powerpoint/2010/main" val="251139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4A5D2-BE9E-4133-A3C8-40BEF2ECB79F}"/>
              </a:ext>
            </a:extLst>
          </p:cNvPr>
          <p:cNvSpPr txBox="1"/>
          <p:nvPr/>
        </p:nvSpPr>
        <p:spPr>
          <a:xfrm>
            <a:off x="711198" y="1099035"/>
            <a:ext cx="944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 HÌNH VỀ CÁC KCN VÀ NHÀ Ở XÃ HỘI TẠI TỈNH BẮC GIANG</a:t>
            </a:r>
            <a:endParaRPr lang="en-US" sz="54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B9D8D4-4619-4F7F-97D4-81754095B9CA}"/>
              </a:ext>
            </a:extLst>
          </p:cNvPr>
          <p:cNvSpPr txBox="1"/>
          <p:nvPr/>
        </p:nvSpPr>
        <p:spPr>
          <a:xfrm>
            <a:off x="877453" y="1720840"/>
            <a:ext cx="88299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 địa bàn tỉnh Bắc Giang hiện có khoảng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1.482 dự án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đang hoạt động tại các KCN, CCN, với tổng số khoảng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235.000 công nhân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đó, công nhân tại các KCN trên 192.000 người, tại CCN khoảng 43.000 người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công nhân có nhu cầu về nhà ở khoảng </a:t>
            </a:r>
            <a:r>
              <a:rPr lang="en-US" sz="32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120.000 người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(chiếm 51%), trong đó người lao động hiện đang </a:t>
            </a:r>
            <a:r>
              <a:rPr lang="en-US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ở trọ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các hộ dân gần các KCN khoảng </a:t>
            </a:r>
            <a:r>
              <a:rPr lang="en-US" sz="32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50.000 người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(chiếm 21,2%).</a:t>
            </a:r>
            <a:endParaRPr lang="en-US" sz="4400" b="1" i="1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1AADE13-C125-4F35-B22A-004C9B6FE7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997089"/>
              </p:ext>
            </p:extLst>
          </p:nvPr>
        </p:nvGraphicFramePr>
        <p:xfrm>
          <a:off x="8690131" y="3923072"/>
          <a:ext cx="3501869" cy="243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05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4A5D2-BE9E-4133-A3C8-40BEF2ECB79F}"/>
              </a:ext>
            </a:extLst>
          </p:cNvPr>
          <p:cNvSpPr txBox="1"/>
          <p:nvPr/>
        </p:nvSpPr>
        <p:spPr>
          <a:xfrm>
            <a:off x="711198" y="1099035"/>
            <a:ext cx="944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 HÌNH VỀ CÁC KCN VÀ NHÀ Ở XÃ HỘI TẠI TỈNH BẮC GIANG</a:t>
            </a:r>
            <a:endParaRPr lang="en-US" sz="54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B9D8D4-4619-4F7F-97D4-81754095B9CA}"/>
              </a:ext>
            </a:extLst>
          </p:cNvPr>
          <p:cNvSpPr txBox="1"/>
          <p:nvPr/>
        </p:nvSpPr>
        <p:spPr>
          <a:xfrm>
            <a:off x="877453" y="1720840"/>
            <a:ext cx="88299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 địa bàn tỉnh Bắc Giang hiện có khoảng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1.482 dự án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đang hoạt động tại các KCN, CCN, với tổng số khoảng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235.000 công nhân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i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đó, công nhân tại các KCN trên 192.000 người, tại CCN khoảng 43.000 người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công nhân có nhu cầu về nhà ở khoảng </a:t>
            </a:r>
            <a:r>
              <a:rPr lang="en-US" sz="32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120.000 người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(chiếm 51%), trong đó người lao động hiện đang </a:t>
            </a:r>
            <a:r>
              <a:rPr lang="en-US" sz="36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ở trọ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 các hộ dân gần các KCN khoảng </a:t>
            </a:r>
            <a:r>
              <a:rPr lang="en-US" sz="32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50.000 người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(chiếm 21,2%).</a:t>
            </a:r>
            <a:endParaRPr lang="en-US" sz="4400" b="1" i="1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1AADE13-C125-4F35-B22A-004C9B6FE7D5}"/>
              </a:ext>
            </a:extLst>
          </p:cNvPr>
          <p:cNvGraphicFramePr/>
          <p:nvPr/>
        </p:nvGraphicFramePr>
        <p:xfrm>
          <a:off x="8690131" y="3923072"/>
          <a:ext cx="3501869" cy="243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52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4A5D2-BE9E-4133-A3C8-40BEF2ECB79F}"/>
              </a:ext>
            </a:extLst>
          </p:cNvPr>
          <p:cNvSpPr txBox="1"/>
          <p:nvPr/>
        </p:nvSpPr>
        <p:spPr>
          <a:xfrm>
            <a:off x="711198" y="1099035"/>
            <a:ext cx="9448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 HÌNH VỀ CÁC KCN VÀ NHÀ Ở XÃ HỘI TẠI TỈNH BẮC GIANG</a:t>
            </a:r>
            <a:endParaRPr lang="en-US" sz="54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B9D8D4-4619-4F7F-97D4-81754095B9CA}"/>
              </a:ext>
            </a:extLst>
          </p:cNvPr>
          <p:cNvSpPr txBox="1"/>
          <p:nvPr/>
        </p:nvSpPr>
        <p:spPr>
          <a:xfrm>
            <a:off x="1533236" y="1813204"/>
            <a:ext cx="9578109" cy="408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 tại, Bắc Giang có </a:t>
            </a:r>
            <a:r>
              <a:rPr lang="en-US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 dự án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 ở xã hội, nhà ở công nhân tại vùng lân cận các KCN. 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rong đó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02 dự án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 đi vào hoạt động, đáp ứng được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6.500 người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dự án chuẩn bị đi vào hoạt động, đáp ứng khoảng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5.500 người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dự án mới khởi công tháng 10/2021, đáp ứng khoảng 12.000 người. </a:t>
            </a: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 dự án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đi vào hoạt động mới đáp ứng được </a:t>
            </a: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24.500 người 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 ứng được </a:t>
            </a:r>
            <a:r>
              <a:rPr lang="en-US" sz="2800" b="1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20,4%</a:t>
            </a:r>
            <a:r>
              <a:rPr lang="en-US" sz="28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tổng số nhu cầu hiện tại</a:t>
            </a:r>
            <a:r>
              <a:rPr lang="en-US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602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4A5D2-BE9E-4133-A3C8-40BEF2ECB79F}"/>
              </a:ext>
            </a:extLst>
          </p:cNvPr>
          <p:cNvSpPr txBox="1"/>
          <p:nvPr/>
        </p:nvSpPr>
        <p:spPr>
          <a:xfrm>
            <a:off x="1533237" y="869656"/>
            <a:ext cx="1011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 SỐ KHÓ KHĂN, BẤT CẬP TRONG KÊU GỌI NHÀ ĐẦU TƯ XÂY DỰNG NOXH</a:t>
            </a:r>
            <a:endParaRPr lang="en-US" sz="60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B9D8D4-4619-4F7F-97D4-81754095B9CA}"/>
              </a:ext>
            </a:extLst>
          </p:cNvPr>
          <p:cNvSpPr txBox="1"/>
          <p:nvPr/>
        </p:nvSpPr>
        <p:spPr>
          <a:xfrm>
            <a:off x="2540001" y="1713294"/>
            <a:ext cx="8026399" cy="4181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nb-NO" sz="28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Việc kêu gọi nhà đầu tư để thực hiện dự án Nhà ở xã hội là rất khó khăn, luật chỉ cho phép </a:t>
            </a:r>
            <a:r>
              <a:rPr lang="nb-NO" sz="32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 đa 20% diện tích căn hộ là thương mại</a:t>
            </a:r>
            <a:r>
              <a:rPr lang="nb-NO" sz="28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8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</a:t>
            </a:r>
            <a:r>
              <a:rPr lang="af-ZA" sz="28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 nhân, người lao động trong các KCN là đối tượng được thuê, mua nhưng lại khó tiếp cận vì </a:t>
            </a:r>
            <a:r>
              <a:rPr lang="af-ZA" sz="3200" b="1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 kiện để được thuê, mua nhà ở xã hội rất chặt chẽ</a:t>
            </a:r>
            <a:r>
              <a:rPr lang="af-ZA" sz="2800" spc="1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như điều kiện về nhà ở, nơi cư trú và thu nhập...; thiếu kinh phí 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7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14A5D2-BE9E-4133-A3C8-40BEF2ECB79F}"/>
              </a:ext>
            </a:extLst>
          </p:cNvPr>
          <p:cNvSpPr txBox="1"/>
          <p:nvPr/>
        </p:nvSpPr>
        <p:spPr>
          <a:xfrm>
            <a:off x="1533237" y="869656"/>
            <a:ext cx="10113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 GIẢI PHÁP THỰC HIỆN</a:t>
            </a:r>
            <a:endParaRPr lang="en-US" sz="6600" b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488B039-FA6A-45E8-B32A-1C97978CA4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362402"/>
              </p:ext>
            </p:extLst>
          </p:nvPr>
        </p:nvGraphicFramePr>
        <p:xfrm>
          <a:off x="1108364" y="1199957"/>
          <a:ext cx="9818253" cy="5099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13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5162D6-81F0-433D-9E7C-ACE5ABBFBB8B}"/>
              </a:ext>
            </a:extLst>
          </p:cNvPr>
          <p:cNvSpPr/>
          <p:nvPr/>
        </p:nvSpPr>
        <p:spPr>
          <a:xfrm>
            <a:off x="0" y="0"/>
            <a:ext cx="12192000" cy="42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3990" algn="ctr">
              <a:lnSpc>
                <a:spcPct val="115000"/>
              </a:lnSpc>
              <a:spcAft>
                <a:spcPts val="1000"/>
              </a:spcAft>
            </a:pPr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ĐÀM: HẠ TẦNG AN SINH KHU CÔNG NGHIỆP: THỰC TRẠNG &amp; GIẢI PHÁP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69FB4-F6C0-45D8-B546-A60523CABF19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pc="-20">
                <a:latin typeface="Times New Roman" panose="02020603050405020304" pitchFamily="18" charset="0"/>
                <a:ea typeface="Calibri" panose="020F0502020204030204" pitchFamily="34" charset="0"/>
              </a:rPr>
              <a:t>Ông </a:t>
            </a:r>
            <a:r>
              <a:rPr lang="en-US" sz="1800" spc="-2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 VĂN PHẤN - Trưởng phòng Quản lý Đầu tư - Quản lý các KCN Bắc Giang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7FDD9C-8CC1-4865-BA8B-32D66C9CD7DD}"/>
              </a:ext>
            </a:extLst>
          </p:cNvPr>
          <p:cNvSpPr txBox="1"/>
          <p:nvPr/>
        </p:nvSpPr>
        <p:spPr>
          <a:xfrm>
            <a:off x="716280" y="2313328"/>
            <a:ext cx="10759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latin typeface="Times New Roman" panose="02020603050405020304" pitchFamily="18" charset="0"/>
                <a:cs typeface="Times New Roman" panose="02020603050405020304" pitchFamily="18" charset="0"/>
              </a:rPr>
              <a:t>TRÂN TRỌNG CẢM ƠN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8F7D25-5ADB-472F-A9A3-F9B584B1A42E}"/>
              </a:ext>
            </a:extLst>
          </p:cNvPr>
          <p:cNvSpPr txBox="1"/>
          <p:nvPr/>
        </p:nvSpPr>
        <p:spPr>
          <a:xfrm>
            <a:off x="2164080" y="3647420"/>
            <a:ext cx="7665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THANK YOU VERY MUCH</a:t>
            </a:r>
          </a:p>
        </p:txBody>
      </p:sp>
    </p:spTree>
    <p:extLst>
      <p:ext uri="{BB962C8B-B14F-4D97-AF65-F5344CB8AC3E}">
        <p14:creationId xmlns:p14="http://schemas.microsoft.com/office/powerpoint/2010/main" val="32223340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1020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Bookman Old Style</vt:lpstr>
      <vt:lpstr>Calibri</vt:lpstr>
      <vt:lpstr>Franklin Gothic Book</vt:lpstr>
      <vt:lpstr>Times New Roman</vt:lpstr>
      <vt:lpstr>1_RetrospectVTI</vt:lpstr>
      <vt:lpstr>VẤN ĐỀ NHÀ Ở XÃ HỘI CHO CÔNG NHÂN TẠI BẮC GIANG, THỰC TRẠNG VÀ GIẢI PHÁP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Tổng quan thị trường và định hướng chính sách</dc:title>
  <dc:creator>Bùi Lê Sáng</dc:creator>
  <cp:lastModifiedBy>Microsoft Office User</cp:lastModifiedBy>
  <cp:revision>21</cp:revision>
  <dcterms:created xsi:type="dcterms:W3CDTF">2021-09-22T23:09:13Z</dcterms:created>
  <dcterms:modified xsi:type="dcterms:W3CDTF">2021-11-03T04:46:46Z</dcterms:modified>
</cp:coreProperties>
</file>